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7" r:id="rId2"/>
    <p:sldId id="258" r:id="rId3"/>
    <p:sldId id="332" r:id="rId4"/>
    <p:sldId id="460" r:id="rId5"/>
    <p:sldId id="324" r:id="rId6"/>
    <p:sldId id="330" r:id="rId7"/>
    <p:sldId id="259" r:id="rId8"/>
    <p:sldId id="472" r:id="rId9"/>
    <p:sldId id="331" r:id="rId10"/>
    <p:sldId id="369" r:id="rId11"/>
    <p:sldId id="370" r:id="rId12"/>
    <p:sldId id="268" r:id="rId13"/>
    <p:sldId id="293" r:id="rId14"/>
    <p:sldId id="371" r:id="rId15"/>
    <p:sldId id="290" r:id="rId16"/>
    <p:sldId id="273" r:id="rId17"/>
    <p:sldId id="325" r:id="rId18"/>
    <p:sldId id="294" r:id="rId19"/>
    <p:sldId id="313" r:id="rId20"/>
    <p:sldId id="295" r:id="rId21"/>
    <p:sldId id="461" r:id="rId22"/>
    <p:sldId id="452" r:id="rId23"/>
    <p:sldId id="463" r:id="rId24"/>
    <p:sldId id="271" r:id="rId25"/>
    <p:sldId id="272" r:id="rId26"/>
    <p:sldId id="260" r:id="rId27"/>
    <p:sldId id="302" r:id="rId28"/>
    <p:sldId id="473" r:id="rId29"/>
    <p:sldId id="475" r:id="rId30"/>
    <p:sldId id="449" r:id="rId31"/>
    <p:sldId id="477" r:id="rId32"/>
    <p:sldId id="453" r:id="rId33"/>
    <p:sldId id="450" r:id="rId34"/>
    <p:sldId id="470" r:id="rId35"/>
    <p:sldId id="471" r:id="rId36"/>
    <p:sldId id="462" r:id="rId37"/>
    <p:sldId id="454" r:id="rId38"/>
    <p:sldId id="458" r:id="rId39"/>
    <p:sldId id="455" r:id="rId40"/>
    <p:sldId id="457" r:id="rId41"/>
    <p:sldId id="464" r:id="rId42"/>
    <p:sldId id="465" r:id="rId43"/>
    <p:sldId id="466" r:id="rId44"/>
    <p:sldId id="467" r:id="rId45"/>
    <p:sldId id="468" r:id="rId46"/>
  </p:sldIdLst>
  <p:sldSz cx="9144000" cy="6858000" type="screen4x3"/>
  <p:notesSz cx="6858000" cy="9144000"/>
  <p:defaultTextStyle>
    <a:defPPr>
      <a:defRPr lang="zh-CN"/>
    </a:defPPr>
    <a:lvl1pPr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1pPr>
    <a:lvl2pPr marL="4572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2pPr>
    <a:lvl3pPr marL="9144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3pPr>
    <a:lvl4pPr marL="13716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4pPr>
    <a:lvl5pPr marL="1828800" algn="l" rtl="0" fontAlgn="base">
      <a:spcBef>
        <a:spcPct val="20000"/>
      </a:spcBef>
      <a:spcAft>
        <a:spcPct val="0"/>
      </a:spcAft>
      <a:buClr>
        <a:schemeClr val="tx1"/>
      </a:buClr>
      <a:defRPr sz="2400" b="1" kern="1200">
        <a:solidFill>
          <a:schemeClr val="folHlink"/>
        </a:solidFill>
        <a:latin typeface="Verdana" pitchFamily="34" charset="0"/>
        <a:ea typeface="宋体" charset="-122"/>
        <a:cs typeface="+mn-cs"/>
      </a:defRPr>
    </a:lvl5pPr>
    <a:lvl6pPr marL="2286000" algn="l" defTabSz="914400" rtl="0" eaLnBrk="1" latinLnBrk="0" hangingPunct="1">
      <a:defRPr sz="2400" b="1" kern="1200">
        <a:solidFill>
          <a:schemeClr val="folHlink"/>
        </a:solidFill>
        <a:latin typeface="Verdana" pitchFamily="34" charset="0"/>
        <a:ea typeface="宋体" charset="-122"/>
        <a:cs typeface="+mn-cs"/>
      </a:defRPr>
    </a:lvl6pPr>
    <a:lvl7pPr marL="2743200" algn="l" defTabSz="914400" rtl="0" eaLnBrk="1" latinLnBrk="0" hangingPunct="1">
      <a:defRPr sz="2400" b="1" kern="1200">
        <a:solidFill>
          <a:schemeClr val="folHlink"/>
        </a:solidFill>
        <a:latin typeface="Verdana" pitchFamily="34" charset="0"/>
        <a:ea typeface="宋体" charset="-122"/>
        <a:cs typeface="+mn-cs"/>
      </a:defRPr>
    </a:lvl7pPr>
    <a:lvl8pPr marL="3200400" algn="l" defTabSz="914400" rtl="0" eaLnBrk="1" latinLnBrk="0" hangingPunct="1">
      <a:defRPr sz="2400" b="1" kern="1200">
        <a:solidFill>
          <a:schemeClr val="folHlink"/>
        </a:solidFill>
        <a:latin typeface="Verdana" pitchFamily="34" charset="0"/>
        <a:ea typeface="宋体" charset="-122"/>
        <a:cs typeface="+mn-cs"/>
      </a:defRPr>
    </a:lvl8pPr>
    <a:lvl9pPr marL="3657600" algn="l" defTabSz="914400" rtl="0" eaLnBrk="1" latinLnBrk="0" hangingPunct="1">
      <a:defRPr sz="2400" b="1" kern="1200">
        <a:solidFill>
          <a:schemeClr val="folHlink"/>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9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432" autoAdjust="0"/>
    <p:restoredTop sz="99158" autoAdjust="0"/>
  </p:normalViewPr>
  <p:slideViewPr>
    <p:cSldViewPr>
      <p:cViewPr>
        <p:scale>
          <a:sx n="90" d="100"/>
          <a:sy n="90" d="100"/>
        </p:scale>
        <p:origin x="-720"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2"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3"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5"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6"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4099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4100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4CD57BEB-F0C9-4766-B32A-E9638B621848}" type="slidenum">
              <a:rPr lang="en-US" altLang="zh-CN"/>
              <a:pPr>
                <a:defRPr/>
              </a:pPr>
              <a:t>‹#›</a:t>
            </a:fld>
            <a:endParaRPr lang="en-US" altLang="zh-CN"/>
          </a:p>
        </p:txBody>
      </p:sp>
    </p:spTree>
    <p:extLst>
      <p:ext uri="{BB962C8B-B14F-4D97-AF65-F5344CB8AC3E}">
        <p14:creationId xmlns:p14="http://schemas.microsoft.com/office/powerpoint/2010/main" val="2259527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4E7D57A-0C57-4E96-84CC-3174D668E04B}" type="slidenum">
              <a:rPr lang="en-US" altLang="zh-CN"/>
              <a:pPr>
                <a:defRPr/>
              </a:pPr>
              <a:t>‹#›</a:t>
            </a:fld>
            <a:endParaRPr lang="en-US" altLang="zh-CN"/>
          </a:p>
        </p:txBody>
      </p:sp>
    </p:spTree>
    <p:extLst>
      <p:ext uri="{BB962C8B-B14F-4D97-AF65-F5344CB8AC3E}">
        <p14:creationId xmlns:p14="http://schemas.microsoft.com/office/powerpoint/2010/main" val="3776040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D23F159B-97B7-4590-814F-2D2B88807FAA}" type="slidenum">
              <a:rPr lang="en-US" altLang="zh-CN"/>
              <a:pPr>
                <a:defRPr/>
              </a:pPr>
              <a:t>‹#›</a:t>
            </a:fld>
            <a:endParaRPr lang="en-US" altLang="zh-CN"/>
          </a:p>
        </p:txBody>
      </p:sp>
    </p:spTree>
    <p:extLst>
      <p:ext uri="{BB962C8B-B14F-4D97-AF65-F5344CB8AC3E}">
        <p14:creationId xmlns:p14="http://schemas.microsoft.com/office/powerpoint/2010/main" val="3078132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010A4593-8184-4149-9F7F-4CDF12C0C313}" type="slidenum">
              <a:rPr lang="en-US" altLang="zh-CN"/>
              <a:pPr>
                <a:defRPr/>
              </a:pPr>
              <a:t>‹#›</a:t>
            </a:fld>
            <a:endParaRPr lang="en-US" altLang="zh-CN"/>
          </a:p>
        </p:txBody>
      </p:sp>
    </p:spTree>
    <p:extLst>
      <p:ext uri="{BB962C8B-B14F-4D97-AF65-F5344CB8AC3E}">
        <p14:creationId xmlns:p14="http://schemas.microsoft.com/office/powerpoint/2010/main" val="3926385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DCFF555-DB8D-4AA9-9ACF-EEE4CF767003}" type="slidenum">
              <a:rPr lang="en-US" altLang="zh-CN"/>
              <a:pPr>
                <a:defRPr/>
              </a:pPr>
              <a:t>‹#›</a:t>
            </a:fld>
            <a:endParaRPr lang="en-US" altLang="zh-CN"/>
          </a:p>
        </p:txBody>
      </p:sp>
    </p:spTree>
    <p:extLst>
      <p:ext uri="{BB962C8B-B14F-4D97-AF65-F5344CB8AC3E}">
        <p14:creationId xmlns:p14="http://schemas.microsoft.com/office/powerpoint/2010/main" val="145777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D00B2DEA-4098-49DD-BE55-CCF26D1A5514}" type="slidenum">
              <a:rPr lang="en-US" altLang="zh-CN"/>
              <a:pPr>
                <a:defRPr/>
              </a:pPr>
              <a:t>‹#›</a:t>
            </a:fld>
            <a:endParaRPr lang="en-US" altLang="zh-CN"/>
          </a:p>
        </p:txBody>
      </p:sp>
    </p:spTree>
    <p:extLst>
      <p:ext uri="{BB962C8B-B14F-4D97-AF65-F5344CB8AC3E}">
        <p14:creationId xmlns:p14="http://schemas.microsoft.com/office/powerpoint/2010/main" val="1350269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649CD07F-023B-4B30-A37A-B68E229CA056}" type="slidenum">
              <a:rPr lang="en-US" altLang="zh-CN"/>
              <a:pPr>
                <a:defRPr/>
              </a:pPr>
              <a:t>‹#›</a:t>
            </a:fld>
            <a:endParaRPr lang="en-US" altLang="zh-CN"/>
          </a:p>
        </p:txBody>
      </p:sp>
    </p:spTree>
    <p:extLst>
      <p:ext uri="{BB962C8B-B14F-4D97-AF65-F5344CB8AC3E}">
        <p14:creationId xmlns:p14="http://schemas.microsoft.com/office/powerpoint/2010/main" val="3406985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05263685-CB3D-4E9D-9983-4DDA28D7B899}" type="slidenum">
              <a:rPr lang="en-US" altLang="zh-CN"/>
              <a:pPr>
                <a:defRPr/>
              </a:pPr>
              <a:t>‹#›</a:t>
            </a:fld>
            <a:endParaRPr lang="en-US" altLang="zh-CN"/>
          </a:p>
        </p:txBody>
      </p:sp>
    </p:spTree>
    <p:extLst>
      <p:ext uri="{BB962C8B-B14F-4D97-AF65-F5344CB8AC3E}">
        <p14:creationId xmlns:p14="http://schemas.microsoft.com/office/powerpoint/2010/main" val="91602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67DE64D9-F3F8-4992-8979-1EA55AFBDA69}" type="slidenum">
              <a:rPr lang="en-US" altLang="zh-CN"/>
              <a:pPr>
                <a:defRPr/>
              </a:pPr>
              <a:t>‹#›</a:t>
            </a:fld>
            <a:endParaRPr lang="en-US" altLang="zh-CN"/>
          </a:p>
        </p:txBody>
      </p:sp>
    </p:spTree>
    <p:extLst>
      <p:ext uri="{BB962C8B-B14F-4D97-AF65-F5344CB8AC3E}">
        <p14:creationId xmlns:p14="http://schemas.microsoft.com/office/powerpoint/2010/main" val="2988927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268F21E5-E852-45D6-9F81-A62A225F7D1F}" type="slidenum">
              <a:rPr lang="en-US" altLang="zh-CN"/>
              <a:pPr>
                <a:defRPr/>
              </a:pPr>
              <a:t>‹#›</a:t>
            </a:fld>
            <a:endParaRPr lang="en-US" altLang="zh-CN"/>
          </a:p>
        </p:txBody>
      </p:sp>
    </p:spTree>
    <p:extLst>
      <p:ext uri="{BB962C8B-B14F-4D97-AF65-F5344CB8AC3E}">
        <p14:creationId xmlns:p14="http://schemas.microsoft.com/office/powerpoint/2010/main" val="2874817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654A0C5F-29C2-42FA-B2AA-1E841408D143}" type="slidenum">
              <a:rPr lang="en-US" altLang="zh-CN"/>
              <a:pPr>
                <a:defRPr/>
              </a:pPr>
              <a:t>‹#›</a:t>
            </a:fld>
            <a:endParaRPr lang="en-US" altLang="zh-CN"/>
          </a:p>
        </p:txBody>
      </p:sp>
    </p:spTree>
    <p:extLst>
      <p:ext uri="{BB962C8B-B14F-4D97-AF65-F5344CB8AC3E}">
        <p14:creationId xmlns:p14="http://schemas.microsoft.com/office/powerpoint/2010/main" val="1886077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3993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1035" name="Group 6"/>
            <p:cNvGrpSpPr>
              <a:grpSpLocks/>
            </p:cNvGrpSpPr>
            <p:nvPr/>
          </p:nvGrpSpPr>
          <p:grpSpPr bwMode="auto">
            <a:xfrm>
              <a:off x="288" y="0"/>
              <a:ext cx="5098" cy="4316"/>
              <a:chOff x="288" y="0"/>
              <a:chExt cx="5098" cy="4316"/>
            </a:xfrm>
          </p:grpSpPr>
          <p:sp>
            <p:nvSpPr>
              <p:cNvPr id="3994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4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5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59" name="Freeform 23"/>
            <p:cNvSpPr>
              <a:spLocks/>
            </p:cNvSpPr>
            <p:nvPr/>
          </p:nvSpPr>
          <p:spPr bwMode="hidden">
            <a:xfrm>
              <a:off x="5041" y="0"/>
              <a:ext cx="719" cy="845"/>
            </a:xfrm>
            <a:custGeom>
              <a:avLst/>
              <a:gdLst>
                <a:gd name="T0" fmla="*/ 717 w 717"/>
                <a:gd name="T1" fmla="*/ 845 h 845"/>
                <a:gd name="T2" fmla="*/ 717 w 717"/>
                <a:gd name="T3" fmla="*/ 821 h 845"/>
                <a:gd name="T4" fmla="*/ 574 w 717"/>
                <a:gd name="T5" fmla="*/ 605 h 845"/>
                <a:gd name="T6" fmla="*/ 406 w 717"/>
                <a:gd name="T7" fmla="*/ 396 h 845"/>
                <a:gd name="T8" fmla="*/ 221 w 717"/>
                <a:gd name="T9" fmla="*/ 192 h 845"/>
                <a:gd name="T10" fmla="*/ 17 w 717"/>
                <a:gd name="T11" fmla="*/ 0 h 845"/>
                <a:gd name="T12" fmla="*/ 0 w 717"/>
                <a:gd name="T13" fmla="*/ 0 h 845"/>
                <a:gd name="T14" fmla="*/ 209 w 717"/>
                <a:gd name="T15" fmla="*/ 198 h 845"/>
                <a:gd name="T16" fmla="*/ 400 w 717"/>
                <a:gd name="T17" fmla="*/ 408 h 845"/>
                <a:gd name="T18" fmla="*/ 568 w 717"/>
                <a:gd name="T19" fmla="*/ 623 h 845"/>
                <a:gd name="T20" fmla="*/ 717 w 717"/>
                <a:gd name="T21" fmla="*/ 845 h 845"/>
                <a:gd name="T22" fmla="*/ 717 w 717"/>
                <a:gd name="T23" fmla="*/ 84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0" name="Freeform 24"/>
            <p:cNvSpPr>
              <a:spLocks/>
            </p:cNvSpPr>
            <p:nvPr/>
          </p:nvSpPr>
          <p:spPr bwMode="hidden">
            <a:xfrm>
              <a:off x="5352" y="0"/>
              <a:ext cx="408" cy="414"/>
            </a:xfrm>
            <a:custGeom>
              <a:avLst/>
              <a:gdLst>
                <a:gd name="T0" fmla="*/ 407 w 407"/>
                <a:gd name="T1" fmla="*/ 414 h 414"/>
                <a:gd name="T2" fmla="*/ 407 w 407"/>
                <a:gd name="T3" fmla="*/ 396 h 414"/>
                <a:gd name="T4" fmla="*/ 222 w 407"/>
                <a:gd name="T5" fmla="*/ 192 h 414"/>
                <a:gd name="T6" fmla="*/ 12 w 407"/>
                <a:gd name="T7" fmla="*/ 0 h 414"/>
                <a:gd name="T8" fmla="*/ 0 w 407"/>
                <a:gd name="T9" fmla="*/ 0 h 414"/>
                <a:gd name="T10" fmla="*/ 108 w 407"/>
                <a:gd name="T11" fmla="*/ 102 h 414"/>
                <a:gd name="T12" fmla="*/ 216 w 407"/>
                <a:gd name="T13" fmla="*/ 204 h 414"/>
                <a:gd name="T14" fmla="*/ 407 w 407"/>
                <a:gd name="T15" fmla="*/ 414 h 414"/>
                <a:gd name="T16" fmla="*/ 407 w 407"/>
                <a:gd name="T17"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2" name="Freeform 26"/>
            <p:cNvSpPr>
              <a:spLocks/>
            </p:cNvSpPr>
            <p:nvPr/>
          </p:nvSpPr>
          <p:spPr bwMode="hidden">
            <a:xfrm>
              <a:off x="6" y="0"/>
              <a:ext cx="588" cy="599"/>
            </a:xfrm>
            <a:custGeom>
              <a:avLst/>
              <a:gdLst>
                <a:gd name="T0" fmla="*/ 586 w 586"/>
                <a:gd name="T1" fmla="*/ 0 h 599"/>
                <a:gd name="T2" fmla="*/ 568 w 586"/>
                <a:gd name="T3" fmla="*/ 0 h 599"/>
                <a:gd name="T4" fmla="*/ 407 w 586"/>
                <a:gd name="T5" fmla="*/ 132 h 599"/>
                <a:gd name="T6" fmla="*/ 257 w 586"/>
                <a:gd name="T7" fmla="*/ 270 h 599"/>
                <a:gd name="T8" fmla="*/ 120 w 586"/>
                <a:gd name="T9" fmla="*/ 420 h 599"/>
                <a:gd name="T10" fmla="*/ 0 w 586"/>
                <a:gd name="T11" fmla="*/ 575 h 599"/>
                <a:gd name="T12" fmla="*/ 0 w 586"/>
                <a:gd name="T13" fmla="*/ 599 h 599"/>
                <a:gd name="T14" fmla="*/ 120 w 586"/>
                <a:gd name="T15" fmla="*/ 432 h 599"/>
                <a:gd name="T16" fmla="*/ 257 w 586"/>
                <a:gd name="T17" fmla="*/ 282 h 599"/>
                <a:gd name="T18" fmla="*/ 413 w 586"/>
                <a:gd name="T19" fmla="*/ 138 h 599"/>
                <a:gd name="T20" fmla="*/ 586 w 586"/>
                <a:gd name="T21" fmla="*/ 0 h 599"/>
                <a:gd name="T22" fmla="*/ 586 w 586"/>
                <a:gd name="T23"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3" name="Freeform 27"/>
            <p:cNvSpPr>
              <a:spLocks/>
            </p:cNvSpPr>
            <p:nvPr/>
          </p:nvSpPr>
          <p:spPr bwMode="hidden">
            <a:xfrm>
              <a:off x="6" y="0"/>
              <a:ext cx="270" cy="252"/>
            </a:xfrm>
            <a:custGeom>
              <a:avLst/>
              <a:gdLst>
                <a:gd name="T0" fmla="*/ 269 w 269"/>
                <a:gd name="T1" fmla="*/ 0 h 252"/>
                <a:gd name="T2" fmla="*/ 251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69 w 269"/>
                <a:gd name="T15" fmla="*/ 0 h 252"/>
                <a:gd name="T16" fmla="*/ 269 w 269"/>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nvGrpSpPr>
            <p:cNvPr id="1047" name="Group 31"/>
            <p:cNvGrpSpPr>
              <a:grpSpLocks/>
            </p:cNvGrpSpPr>
            <p:nvPr/>
          </p:nvGrpSpPr>
          <p:grpSpPr bwMode="auto">
            <a:xfrm>
              <a:off x="1" y="392"/>
              <a:ext cx="5758" cy="1571"/>
              <a:chOff x="1" y="392"/>
              <a:chExt cx="5758" cy="1571"/>
            </a:xfrm>
          </p:grpSpPr>
          <p:sp>
            <p:nvSpPr>
              <p:cNvPr id="39968"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69"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0"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1"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2"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73"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39974"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grpSp>
      <p:sp>
        <p:nvSpPr>
          <p:cNvPr id="3997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3997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endParaRPr lang="en-US" altLang="zh-CN"/>
          </a:p>
        </p:txBody>
      </p:sp>
      <p:sp>
        <p:nvSpPr>
          <p:cNvPr id="3997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endParaRPr lang="en-US" altLang="zh-CN"/>
          </a:p>
        </p:txBody>
      </p:sp>
      <p:sp>
        <p:nvSpPr>
          <p:cNvPr id="3997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defRPr sz="1000" b="0">
                <a:solidFill>
                  <a:schemeClr val="tx1"/>
                </a:solidFill>
                <a:effectLst>
                  <a:outerShdw blurRad="38100" dist="38100" dir="2700000" algn="tl">
                    <a:srgbClr val="000000"/>
                  </a:outerShdw>
                </a:effectLst>
                <a:ea typeface="宋体" charset="-122"/>
              </a:defRPr>
            </a:lvl1pPr>
          </a:lstStyle>
          <a:p>
            <a:pPr>
              <a:defRPr/>
            </a:pPr>
            <a:fld id="{3FD53C60-DC8E-4BFF-9E81-871D644EFDF0}" type="slidenum">
              <a:rPr lang="en-US" altLang="zh-CN"/>
              <a:pPr>
                <a:defRPr/>
              </a:pPr>
              <a:t>‹#›</a:t>
            </a:fld>
            <a:endParaRPr lang="en-US" altLang="zh-CN"/>
          </a:p>
        </p:txBody>
      </p:sp>
      <p:sp>
        <p:nvSpPr>
          <p:cNvPr id="3997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88"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876425"/>
            <a:ext cx="7772400" cy="1349375"/>
          </a:xfrm>
        </p:spPr>
        <p:txBody>
          <a:bodyPr/>
          <a:lstStyle/>
          <a:p>
            <a:pPr eaLnBrk="1" hangingPunct="1">
              <a:defRPr/>
            </a:pPr>
            <a:r>
              <a:rPr lang="zh-CN" altLang="en-US" sz="4800" dirty="0" smtClean="0"/>
              <a:t>五、过程（功能）抽象</a:t>
            </a:r>
            <a:br>
              <a:rPr lang="zh-CN" altLang="en-US" sz="4800" dirty="0" smtClean="0"/>
            </a:br>
            <a:r>
              <a:rPr lang="zh-CN" altLang="en-US" sz="4800" dirty="0" smtClean="0"/>
              <a:t>－－函数</a:t>
            </a:r>
          </a:p>
        </p:txBody>
      </p:sp>
      <p:sp>
        <p:nvSpPr>
          <p:cNvPr id="3075" name="Rectangle 3"/>
          <p:cNvSpPr>
            <a:spLocks noGrp="1" noChangeArrowheads="1"/>
          </p:cNvSpPr>
          <p:nvPr>
            <p:ph type="subTitle" idx="1"/>
          </p:nvPr>
        </p:nvSpPr>
        <p:spPr/>
        <p:txBody>
          <a:bodyPr/>
          <a:lstStyle/>
          <a:p>
            <a:pPr eaLnBrk="1" hangingPunct="1">
              <a:defRPr/>
            </a:pPr>
            <a:r>
              <a:rPr lang="zh-CN" altLang="en-US" dirty="0" smtClean="0"/>
              <a:t>（基础部分）</a:t>
            </a: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7" name="Rectangle 3"/>
          <p:cNvSpPr>
            <a:spLocks noGrp="1" noChangeArrowheads="1"/>
          </p:cNvSpPr>
          <p:nvPr>
            <p:ph type="body" idx="1"/>
          </p:nvPr>
        </p:nvSpPr>
        <p:spPr>
          <a:xfrm>
            <a:off x="457200" y="1158701"/>
            <a:ext cx="8229600" cy="5654675"/>
          </a:xfrm>
        </p:spPr>
        <p:txBody>
          <a:bodyPr/>
          <a:lstStyle/>
          <a:p>
            <a:pPr eaLnBrk="1" hangingPunct="1">
              <a:lnSpc>
                <a:spcPct val="80000"/>
              </a:lnSpc>
              <a:buFont typeface="Wingdings" pitchFamily="2" charset="2"/>
              <a:buNone/>
              <a:defRPr/>
            </a:pPr>
            <a:r>
              <a:rPr lang="en-US" altLang="zh-CN" sz="2400" dirty="0" smtClean="0"/>
              <a:t>double power(double x, </a:t>
            </a:r>
            <a:r>
              <a:rPr lang="en-US" altLang="zh-CN" sz="2400" dirty="0" err="1" smtClean="0"/>
              <a:t>int</a:t>
            </a:r>
            <a:r>
              <a:rPr lang="en-US" altLang="zh-CN" sz="2400" dirty="0" smtClean="0"/>
              <a:t> n) //</a:t>
            </a:r>
            <a:r>
              <a:rPr lang="zh-CN" altLang="en-US" sz="2400" dirty="0" smtClean="0"/>
              <a:t>求</a:t>
            </a:r>
            <a:r>
              <a:rPr lang="en-US" altLang="zh-CN" sz="2400" dirty="0" smtClean="0"/>
              <a:t>x</a:t>
            </a:r>
            <a:r>
              <a:rPr lang="zh-CN" altLang="en-US" sz="2400" dirty="0" smtClean="0"/>
              <a:t>的</a:t>
            </a:r>
            <a:r>
              <a:rPr lang="en-US" altLang="zh-CN" sz="2400" dirty="0" smtClean="0"/>
              <a:t>n</a:t>
            </a:r>
            <a:r>
              <a:rPr lang="zh-CN" altLang="en-US" sz="2400" dirty="0" smtClean="0"/>
              <a:t>次幂</a:t>
            </a:r>
          </a:p>
          <a:p>
            <a:pPr eaLnBrk="1" hangingPunct="1">
              <a:lnSpc>
                <a:spcPct val="80000"/>
              </a:lnSpc>
              <a:buFont typeface="Wingdings" pitchFamily="2" charset="2"/>
              <a:buNone/>
              <a:defRPr/>
            </a:pPr>
            <a:r>
              <a:rPr lang="en-US" altLang="zh-CN" sz="2400" dirty="0" smtClean="0"/>
              <a:t>{	if (x == 0) return 0;</a:t>
            </a:r>
          </a:p>
          <a:p>
            <a:pPr eaLnBrk="1" hangingPunct="1">
              <a:lnSpc>
                <a:spcPct val="80000"/>
              </a:lnSpc>
              <a:buFont typeface="Wingdings" pitchFamily="2" charset="2"/>
              <a:buNone/>
              <a:defRPr/>
            </a:pPr>
            <a:r>
              <a:rPr lang="en-US" altLang="zh-CN" sz="2400" dirty="0" smtClean="0"/>
              <a:t>	double product=1.0;</a:t>
            </a:r>
          </a:p>
          <a:p>
            <a:pPr eaLnBrk="1" hangingPunct="1">
              <a:lnSpc>
                <a:spcPct val="80000"/>
              </a:lnSpc>
              <a:buFont typeface="Wingdings" pitchFamily="2" charset="2"/>
              <a:buNone/>
              <a:defRPr/>
            </a:pPr>
            <a:r>
              <a:rPr lang="en-US" altLang="zh-CN" sz="2400" dirty="0" smtClean="0"/>
              <a:t>	if (n &gt;= 0)</a:t>
            </a:r>
          </a:p>
          <a:p>
            <a:pPr eaLnBrk="1" hangingPunct="1">
              <a:lnSpc>
                <a:spcPct val="80000"/>
              </a:lnSpc>
              <a:buFont typeface="Wingdings" pitchFamily="2" charset="2"/>
              <a:buNone/>
              <a:defRPr/>
            </a:pPr>
            <a:r>
              <a:rPr lang="en-US" altLang="zh-CN" sz="2400" dirty="0" smtClean="0"/>
              <a:t>		while (n &gt; 0)</a:t>
            </a:r>
          </a:p>
          <a:p>
            <a:pPr eaLnBrk="1" hangingPunct="1">
              <a:lnSpc>
                <a:spcPct val="80000"/>
              </a:lnSpc>
              <a:buFont typeface="Wingdings" pitchFamily="2" charset="2"/>
              <a:buNone/>
              <a:defRPr/>
            </a:pPr>
            <a:r>
              <a:rPr lang="en-US" altLang="zh-CN" sz="2400" dirty="0" smtClean="0"/>
              <a:t>		{	product *= x;</a:t>
            </a:r>
          </a:p>
          <a:p>
            <a:pPr eaLnBrk="1" hangingPunct="1">
              <a:lnSpc>
                <a:spcPct val="80000"/>
              </a:lnSpc>
              <a:buFont typeface="Wingdings" pitchFamily="2" charset="2"/>
              <a:buNone/>
              <a:defRPr/>
            </a:pPr>
            <a:r>
              <a:rPr lang="en-US" altLang="zh-CN" sz="2400" dirty="0" smtClean="0"/>
              <a:t>			n--;</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else</a:t>
            </a:r>
          </a:p>
          <a:p>
            <a:pPr eaLnBrk="1" hangingPunct="1">
              <a:lnSpc>
                <a:spcPct val="80000"/>
              </a:lnSpc>
              <a:buFont typeface="Wingdings" pitchFamily="2" charset="2"/>
              <a:buNone/>
              <a:defRPr/>
            </a:pPr>
            <a:r>
              <a:rPr lang="en-US" altLang="zh-CN" sz="2400" dirty="0" smtClean="0"/>
              <a:t>		while (n &lt; 0)</a:t>
            </a:r>
          </a:p>
          <a:p>
            <a:pPr eaLnBrk="1" hangingPunct="1">
              <a:lnSpc>
                <a:spcPct val="80000"/>
              </a:lnSpc>
              <a:buFont typeface="Wingdings" pitchFamily="2" charset="2"/>
              <a:buNone/>
              <a:defRPr/>
            </a:pPr>
            <a:r>
              <a:rPr lang="en-US" altLang="zh-CN" sz="2400" dirty="0" smtClean="0"/>
              <a:t>		{	product /= x;</a:t>
            </a:r>
          </a:p>
          <a:p>
            <a:pPr eaLnBrk="1" hangingPunct="1">
              <a:lnSpc>
                <a:spcPct val="80000"/>
              </a:lnSpc>
              <a:buFont typeface="Wingdings" pitchFamily="2" charset="2"/>
              <a:buNone/>
              <a:defRPr/>
            </a:pPr>
            <a:r>
              <a:rPr lang="en-US" altLang="zh-CN" sz="2400" dirty="0" smtClean="0"/>
              <a:t>			n++;</a:t>
            </a:r>
          </a:p>
          <a:p>
            <a:pPr eaLnBrk="1" hangingPunct="1">
              <a:lnSpc>
                <a:spcPct val="80000"/>
              </a:lnSpc>
              <a:buFont typeface="Wingdings" pitchFamily="2" charset="2"/>
              <a:buNone/>
              <a:defRPr/>
            </a:pPr>
            <a:r>
              <a:rPr lang="en-US" altLang="zh-CN" sz="2400" dirty="0" smtClean="0"/>
              <a:t>		}</a:t>
            </a:r>
          </a:p>
          <a:p>
            <a:pPr eaLnBrk="1" hangingPunct="1">
              <a:lnSpc>
                <a:spcPct val="80000"/>
              </a:lnSpc>
              <a:buFont typeface="Wingdings" pitchFamily="2" charset="2"/>
              <a:buNone/>
              <a:defRPr/>
            </a:pPr>
            <a:r>
              <a:rPr lang="en-US" altLang="zh-CN" sz="2400" dirty="0" smtClean="0"/>
              <a:t>	return product;</a:t>
            </a:r>
          </a:p>
          <a:p>
            <a:pPr eaLnBrk="1" hangingPunct="1">
              <a:lnSpc>
                <a:spcPct val="80000"/>
              </a:lnSpc>
              <a:buFont typeface="Wingdings" pitchFamily="2" charset="2"/>
              <a:buNone/>
              <a:defRPr/>
            </a:pPr>
            <a:r>
              <a:rPr lang="en-US" altLang="zh-CN" sz="2400" dirty="0" smtClean="0"/>
              <a:t>}</a:t>
            </a:r>
          </a:p>
        </p:txBody>
      </p:sp>
      <p:sp>
        <p:nvSpPr>
          <p:cNvPr id="3" name="Rectangle 2"/>
          <p:cNvSpPr>
            <a:spLocks noGrp="1" noChangeArrowheads="1"/>
          </p:cNvSpPr>
          <p:nvPr>
            <p:ph type="title"/>
          </p:nvPr>
        </p:nvSpPr>
        <p:spPr>
          <a:xfrm>
            <a:off x="457200" y="-15081"/>
            <a:ext cx="8229600" cy="1139825"/>
          </a:xfrm>
        </p:spPr>
        <p:txBody>
          <a:bodyPr/>
          <a:lstStyle/>
          <a:p>
            <a:pPr algn="l" eaLnBrk="1" hangingPunct="1">
              <a:defRPr/>
            </a:pPr>
            <a:r>
              <a:rPr lang="zh-CN" altLang="en-US" dirty="0" smtClean="0"/>
              <a:t>函数定义的例子</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a:xfrm>
            <a:off x="457200" y="44624"/>
            <a:ext cx="8229600" cy="1139825"/>
          </a:xfrm>
        </p:spPr>
        <p:txBody>
          <a:bodyPr/>
          <a:lstStyle/>
          <a:p>
            <a:pPr eaLnBrk="1" hangingPunct="1">
              <a:defRPr/>
            </a:pPr>
            <a:r>
              <a:rPr lang="zh-CN" altLang="en-US" dirty="0" smtClean="0"/>
              <a:t>函数</a:t>
            </a:r>
            <a:r>
              <a:rPr lang="en-US" altLang="zh-CN" dirty="0" smtClean="0"/>
              <a:t>main</a:t>
            </a:r>
          </a:p>
        </p:txBody>
      </p:sp>
      <p:sp>
        <p:nvSpPr>
          <p:cNvPr id="345091" name="Rectangle 3"/>
          <p:cNvSpPr>
            <a:spLocks noGrp="1" noChangeArrowheads="1"/>
          </p:cNvSpPr>
          <p:nvPr>
            <p:ph type="body" idx="1"/>
          </p:nvPr>
        </p:nvSpPr>
        <p:spPr>
          <a:xfrm>
            <a:off x="457200" y="1340768"/>
            <a:ext cx="8229600" cy="5184575"/>
          </a:xfrm>
        </p:spPr>
        <p:txBody>
          <a:bodyPr>
            <a:normAutofit/>
          </a:bodyPr>
          <a:lstStyle/>
          <a:p>
            <a:pPr eaLnBrk="1" hangingPunct="1">
              <a:defRPr/>
            </a:pPr>
            <a:r>
              <a:rPr lang="zh-CN" altLang="en-US" sz="2800" dirty="0" smtClean="0"/>
              <a:t>每个</a:t>
            </a:r>
            <a:r>
              <a:rPr lang="en-US" altLang="zh-CN" sz="2800" dirty="0" smtClean="0"/>
              <a:t>C++</a:t>
            </a:r>
            <a:r>
              <a:rPr lang="zh-CN" altLang="en-US" sz="2800" dirty="0" smtClean="0"/>
              <a:t>程序都要定义一个名字为</a:t>
            </a:r>
            <a:r>
              <a:rPr lang="en-US" altLang="zh-CN" sz="2800" dirty="0" smtClean="0">
                <a:solidFill>
                  <a:srgbClr val="FFC000"/>
                </a:solidFill>
              </a:rPr>
              <a:t>main</a:t>
            </a:r>
            <a:r>
              <a:rPr lang="zh-CN" altLang="en-US" sz="2800" dirty="0" smtClean="0"/>
              <a:t>的函数，</a:t>
            </a:r>
            <a:r>
              <a:rPr lang="en-US" altLang="zh-CN" sz="2800" dirty="0" smtClean="0"/>
              <a:t>C++</a:t>
            </a:r>
            <a:r>
              <a:rPr lang="zh-CN" altLang="en-US" sz="2800" dirty="0" smtClean="0"/>
              <a:t>程序的执行是从</a:t>
            </a:r>
            <a:r>
              <a:rPr lang="en-US" altLang="zh-CN" sz="2800" dirty="0" smtClean="0"/>
              <a:t>main</a:t>
            </a:r>
            <a:r>
              <a:rPr lang="zh-CN" altLang="en-US" sz="2800" dirty="0" smtClean="0"/>
              <a:t>开始的。函数</a:t>
            </a:r>
            <a:r>
              <a:rPr lang="en-US" altLang="zh-CN" sz="2800" dirty="0" smtClean="0"/>
              <a:t>main</a:t>
            </a:r>
            <a:r>
              <a:rPr lang="zh-CN" altLang="en-US" sz="2800" dirty="0" smtClean="0"/>
              <a:t>返回值类型为</a:t>
            </a:r>
            <a:r>
              <a:rPr lang="en-US" altLang="zh-CN" sz="2800" dirty="0" err="1" smtClean="0"/>
              <a:t>int</a:t>
            </a:r>
            <a:r>
              <a:rPr lang="zh-CN" altLang="en-US" sz="2800" dirty="0" smtClean="0"/>
              <a:t>，参数常省略。例如：</a:t>
            </a:r>
          </a:p>
          <a:p>
            <a:pPr lvl="1" eaLnBrk="1" hangingPunct="1">
              <a:buFontTx/>
              <a:buNone/>
              <a:defRPr/>
            </a:pPr>
            <a:r>
              <a:rPr lang="en-US" altLang="zh-CN" sz="2400" dirty="0" err="1" smtClean="0"/>
              <a:t>int</a:t>
            </a:r>
            <a:r>
              <a:rPr lang="en-US" altLang="zh-CN" sz="2400" dirty="0" smtClean="0"/>
              <a:t> main()</a:t>
            </a:r>
          </a:p>
          <a:p>
            <a:pPr lvl="1" eaLnBrk="1" hangingPunct="1">
              <a:buFontTx/>
              <a:buNone/>
              <a:defRPr/>
            </a:pPr>
            <a:r>
              <a:rPr lang="en-US" altLang="zh-CN" sz="2400" dirty="0" smtClean="0"/>
              <a:t>{	......</a:t>
            </a:r>
          </a:p>
          <a:p>
            <a:pPr lvl="1" eaLnBrk="1" hangingPunct="1">
              <a:buFontTx/>
              <a:buNone/>
              <a:defRPr/>
            </a:pPr>
            <a:r>
              <a:rPr lang="en-US" altLang="zh-CN" sz="2400" dirty="0" smtClean="0"/>
              <a:t>	... return -1;</a:t>
            </a:r>
          </a:p>
          <a:p>
            <a:pPr lvl="1" eaLnBrk="1" hangingPunct="1">
              <a:buFontTx/>
              <a:buNone/>
              <a:defRPr/>
            </a:pPr>
            <a:r>
              <a:rPr lang="en-US" altLang="zh-CN" sz="2400" dirty="0" smtClean="0"/>
              <a:t>	......</a:t>
            </a:r>
          </a:p>
          <a:p>
            <a:pPr lvl="1" eaLnBrk="1" hangingPunct="1">
              <a:buFontTx/>
              <a:buNone/>
              <a:defRPr/>
            </a:pPr>
            <a:r>
              <a:rPr lang="en-US" altLang="zh-CN" sz="2400" dirty="0" smtClean="0"/>
              <a:t>	return 0;</a:t>
            </a:r>
          </a:p>
          <a:p>
            <a:pPr lvl="1" eaLnBrk="1" hangingPunct="1">
              <a:buFontTx/>
              <a:buNone/>
              <a:defRPr/>
            </a:pPr>
            <a:r>
              <a:rPr lang="en-US" altLang="zh-CN" sz="2400" dirty="0" smtClean="0"/>
              <a:t>}</a:t>
            </a:r>
          </a:p>
          <a:p>
            <a:pPr eaLnBrk="1" hangingPunct="1">
              <a:defRPr/>
            </a:pPr>
            <a:r>
              <a:rPr lang="zh-CN" altLang="en-US" sz="2800" dirty="0" smtClean="0"/>
              <a:t>一般情况下，返回</a:t>
            </a:r>
            <a:r>
              <a:rPr lang="en-US" altLang="zh-CN" sz="2800" dirty="0" smtClean="0"/>
              <a:t>0</a:t>
            </a:r>
            <a:r>
              <a:rPr lang="zh-CN" altLang="en-US" sz="2800" dirty="0" smtClean="0"/>
              <a:t>表示程序正常结束；返回负数（如</a:t>
            </a:r>
            <a:r>
              <a:rPr lang="en-US" altLang="zh-CN" sz="2800" dirty="0" smtClean="0"/>
              <a:t>-1</a:t>
            </a:r>
            <a:r>
              <a:rPr lang="zh-CN" altLang="en-US" sz="2800" dirty="0" smtClean="0"/>
              <a:t>）表示程序非正常结束。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33400" y="228600"/>
            <a:ext cx="7772400" cy="533400"/>
          </a:xfrm>
        </p:spPr>
        <p:txBody>
          <a:bodyPr/>
          <a:lstStyle/>
          <a:p>
            <a:pPr eaLnBrk="1" hangingPunct="1">
              <a:defRPr/>
            </a:pPr>
            <a:r>
              <a:rPr lang="zh-CN" altLang="en-US" sz="4000" smtClean="0"/>
              <a:t>函数的调用</a:t>
            </a:r>
            <a:r>
              <a:rPr lang="zh-CN" altLang="en-US" smtClean="0"/>
              <a:t> </a:t>
            </a:r>
          </a:p>
        </p:txBody>
      </p:sp>
      <p:sp>
        <p:nvSpPr>
          <p:cNvPr id="15363" name="Rectangle 3"/>
          <p:cNvSpPr>
            <a:spLocks noGrp="1" noChangeArrowheads="1"/>
          </p:cNvSpPr>
          <p:nvPr>
            <p:ph type="body" idx="1"/>
          </p:nvPr>
        </p:nvSpPr>
        <p:spPr>
          <a:xfrm>
            <a:off x="250825" y="981075"/>
            <a:ext cx="8569325" cy="5688013"/>
          </a:xfrm>
        </p:spPr>
        <p:txBody>
          <a:bodyPr>
            <a:normAutofit fontScale="92500" lnSpcReduction="10000"/>
          </a:bodyPr>
          <a:lstStyle/>
          <a:p>
            <a:pPr marL="361950" indent="-361950" eaLnBrk="1" hangingPunct="1">
              <a:lnSpc>
                <a:spcPct val="110000"/>
              </a:lnSpc>
              <a:defRPr/>
            </a:pPr>
            <a:r>
              <a:rPr lang="zh-CN" altLang="en-US" sz="2800" dirty="0" smtClean="0"/>
              <a:t>对于定义的一个函数，必须要调用它，它的函数体才会执行。</a:t>
            </a:r>
            <a:endParaRPr lang="en-US" altLang="zh-CN" sz="2800" dirty="0" smtClean="0"/>
          </a:p>
          <a:p>
            <a:pPr marL="762000" lvl="1" indent="-361950" eaLnBrk="1" hangingPunct="1">
              <a:lnSpc>
                <a:spcPct val="110000"/>
              </a:lnSpc>
              <a:defRPr/>
            </a:pPr>
            <a:r>
              <a:rPr lang="zh-CN" altLang="en-US" sz="2400" dirty="0" smtClean="0"/>
              <a:t>除了函数</a:t>
            </a:r>
            <a:r>
              <a:rPr lang="en-US" altLang="zh-CN" sz="2400" dirty="0" smtClean="0"/>
              <a:t>main</a:t>
            </a:r>
            <a:r>
              <a:rPr lang="zh-CN" altLang="en-US" sz="2400" dirty="0" smtClean="0"/>
              <a:t>外，函数的调用都是从</a:t>
            </a:r>
            <a:r>
              <a:rPr lang="en-US" altLang="zh-CN" sz="2400" dirty="0" smtClean="0"/>
              <a:t>main</a:t>
            </a:r>
            <a:r>
              <a:rPr lang="zh-CN" altLang="en-US" sz="2400" dirty="0" smtClean="0"/>
              <a:t>开始的。</a:t>
            </a:r>
            <a:endParaRPr lang="en-US" altLang="zh-CN" sz="2400" dirty="0" smtClean="0"/>
          </a:p>
          <a:p>
            <a:pPr marL="762000" lvl="1" indent="-361950" eaLnBrk="1" hangingPunct="1">
              <a:lnSpc>
                <a:spcPct val="110000"/>
              </a:lnSpc>
              <a:defRPr/>
            </a:pPr>
            <a:r>
              <a:rPr lang="en-US" altLang="zh-CN" sz="2400" dirty="0" smtClean="0"/>
              <a:t>main</a:t>
            </a:r>
            <a:r>
              <a:rPr lang="zh-CN" altLang="en-US" sz="2400" dirty="0" smtClean="0"/>
              <a:t>一般是由操作系统来调用。</a:t>
            </a:r>
            <a:endParaRPr lang="zh-CN" altLang="en-US" dirty="0" smtClean="0"/>
          </a:p>
          <a:p>
            <a:pPr marL="361950" indent="-361950" eaLnBrk="1" hangingPunct="1">
              <a:lnSpc>
                <a:spcPct val="110000"/>
              </a:lnSpc>
              <a:defRPr/>
            </a:pPr>
            <a:r>
              <a:rPr lang="zh-CN" altLang="en-US" sz="2800" dirty="0" smtClean="0"/>
              <a:t>函数调用的格式如下：</a:t>
            </a:r>
          </a:p>
          <a:p>
            <a:pPr marL="906463" lvl="1" eaLnBrk="1" hangingPunct="1">
              <a:lnSpc>
                <a:spcPct val="110000"/>
              </a:lnSpc>
              <a:buFontTx/>
              <a:buNone/>
              <a:defRPr/>
            </a:pPr>
            <a:r>
              <a:rPr lang="en-US" altLang="zh-CN" sz="3000" b="1" dirty="0" smtClean="0"/>
              <a:t>&lt;</a:t>
            </a:r>
            <a:r>
              <a:rPr lang="zh-CN" altLang="en-US" sz="3000" b="1" dirty="0" smtClean="0"/>
              <a:t>函数名</a:t>
            </a:r>
            <a:r>
              <a:rPr lang="en-US" altLang="zh-CN" sz="3000" b="1" dirty="0" smtClean="0"/>
              <a:t>&gt;(&lt;</a:t>
            </a:r>
            <a:r>
              <a:rPr lang="zh-CN" altLang="en-US" sz="3000" b="1" dirty="0" smtClean="0"/>
              <a:t>实在参数表</a:t>
            </a:r>
            <a:r>
              <a:rPr lang="en-US" altLang="zh-CN" sz="3000" b="1" dirty="0" smtClean="0"/>
              <a:t>&gt;)</a:t>
            </a:r>
          </a:p>
          <a:p>
            <a:pPr marL="906463" lvl="1" eaLnBrk="1" hangingPunct="1">
              <a:lnSpc>
                <a:spcPct val="110000"/>
              </a:lnSpc>
              <a:defRPr/>
            </a:pPr>
            <a:r>
              <a:rPr lang="en-US" altLang="zh-CN" sz="2400" dirty="0" smtClean="0"/>
              <a:t>&lt;</a:t>
            </a:r>
            <a:r>
              <a:rPr lang="zh-CN" altLang="en-US" sz="2400" dirty="0" smtClean="0">
                <a:solidFill>
                  <a:schemeClr val="folHlink"/>
                </a:solidFill>
              </a:rPr>
              <a:t>函数名</a:t>
            </a:r>
            <a:r>
              <a:rPr lang="en-US" altLang="zh-CN" sz="2400" dirty="0" smtClean="0"/>
              <a:t>&gt;</a:t>
            </a:r>
            <a:r>
              <a:rPr lang="zh-CN" altLang="en-US" sz="2400" dirty="0" smtClean="0"/>
              <a:t>：某个已定义函数的名字；</a:t>
            </a:r>
          </a:p>
          <a:p>
            <a:pPr marL="906463" lvl="1" eaLnBrk="1" hangingPunct="1">
              <a:lnSpc>
                <a:spcPct val="110000"/>
              </a:lnSpc>
              <a:defRPr/>
            </a:pPr>
            <a:r>
              <a:rPr lang="en-US" altLang="zh-CN" sz="2400" dirty="0" smtClean="0"/>
              <a:t>&lt;</a:t>
            </a:r>
            <a:r>
              <a:rPr lang="zh-CN" altLang="en-US" sz="2400" dirty="0" smtClean="0">
                <a:solidFill>
                  <a:schemeClr val="folHlink"/>
                </a:solidFill>
              </a:rPr>
              <a:t>实在参数表</a:t>
            </a:r>
            <a:r>
              <a:rPr lang="en-US" altLang="zh-CN" sz="2400" dirty="0" smtClean="0"/>
              <a:t>&gt;</a:t>
            </a:r>
            <a:r>
              <a:rPr lang="zh-CN" altLang="en-US" sz="2400" dirty="0" smtClean="0"/>
              <a:t>：由零个、一个或多个</a:t>
            </a:r>
            <a:r>
              <a:rPr lang="zh-CN" altLang="en-US" sz="2400" dirty="0"/>
              <a:t>表达式（用</a:t>
            </a:r>
            <a:r>
              <a:rPr lang="zh-CN" altLang="en-US" sz="2400" dirty="0" smtClean="0"/>
              <a:t>逗号隔开）</a:t>
            </a:r>
            <a:r>
              <a:rPr lang="zh-CN" altLang="en-US" sz="2400" dirty="0"/>
              <a:t>构成</a:t>
            </a:r>
            <a:endParaRPr lang="zh-CN" altLang="en-US" sz="2400" dirty="0" smtClean="0"/>
          </a:p>
          <a:p>
            <a:pPr marL="906463" lvl="1" eaLnBrk="1" hangingPunct="1">
              <a:lnSpc>
                <a:spcPct val="110000"/>
              </a:lnSpc>
              <a:defRPr/>
            </a:pPr>
            <a:r>
              <a:rPr lang="zh-CN" altLang="en-US" sz="2400" dirty="0" smtClean="0"/>
              <a:t>实参的</a:t>
            </a:r>
            <a:r>
              <a:rPr lang="zh-CN" altLang="en-US" sz="2400" dirty="0" smtClean="0">
                <a:solidFill>
                  <a:schemeClr val="folHlink"/>
                </a:solidFill>
              </a:rPr>
              <a:t>个数</a:t>
            </a:r>
            <a:r>
              <a:rPr lang="zh-CN" altLang="en-US" sz="2400" dirty="0" smtClean="0"/>
              <a:t>和</a:t>
            </a:r>
            <a:r>
              <a:rPr lang="zh-CN" altLang="en-US" sz="2400" dirty="0" smtClean="0">
                <a:solidFill>
                  <a:schemeClr val="folHlink"/>
                </a:solidFill>
              </a:rPr>
              <a:t>类型</a:t>
            </a:r>
            <a:r>
              <a:rPr lang="zh-CN" altLang="en-US" sz="2400" dirty="0" smtClean="0"/>
              <a:t>应与相应函数的形参相同。类型如果不同，编译器会试图进行隐式转换，转换规则是把实参类型转换成形参类型 。</a:t>
            </a:r>
          </a:p>
          <a:p>
            <a:pPr marL="361950" indent="-361950" eaLnBrk="1" hangingPunct="1">
              <a:lnSpc>
                <a:spcPct val="110000"/>
              </a:lnSpc>
              <a:defRPr/>
            </a:pPr>
            <a:r>
              <a:rPr lang="zh-CN" altLang="en-US" sz="2800" dirty="0" smtClean="0">
                <a:solidFill>
                  <a:srgbClr val="FFC000"/>
                </a:solidFill>
              </a:rPr>
              <a:t>注意：</a:t>
            </a:r>
            <a:r>
              <a:rPr lang="zh-CN" altLang="en-US" sz="2800" dirty="0" smtClean="0"/>
              <a:t>不能用</a:t>
            </a:r>
            <a:r>
              <a:rPr lang="en-US" altLang="zh-CN" sz="2800" dirty="0" err="1" smtClean="0"/>
              <a:t>goto</a:t>
            </a:r>
            <a:r>
              <a:rPr lang="zh-CN" altLang="en-US" sz="2800" dirty="0" smtClean="0"/>
              <a:t>语句从函数外转入函数体</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defRPr/>
            </a:pPr>
            <a:r>
              <a:rPr lang="zh-CN" altLang="en-US" smtClean="0"/>
              <a:t>函数调用的例子</a:t>
            </a:r>
          </a:p>
        </p:txBody>
      </p:sp>
      <p:sp>
        <p:nvSpPr>
          <p:cNvPr id="46083"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US" altLang="zh-CN" sz="2800" smtClean="0"/>
              <a:t>......</a:t>
            </a:r>
          </a:p>
          <a:p>
            <a:pPr eaLnBrk="1" hangingPunct="1">
              <a:lnSpc>
                <a:spcPct val="80000"/>
              </a:lnSpc>
              <a:buFont typeface="Wingdings" pitchFamily="2" charset="2"/>
              <a:buNone/>
              <a:defRPr/>
            </a:pPr>
            <a:r>
              <a:rPr lang="en-US" altLang="zh-CN" sz="2800" smtClean="0"/>
              <a:t>int main()</a:t>
            </a:r>
          </a:p>
          <a:p>
            <a:pPr eaLnBrk="1" hangingPunct="1">
              <a:lnSpc>
                <a:spcPct val="80000"/>
              </a:lnSpc>
              <a:buFont typeface="Wingdings" pitchFamily="2" charset="2"/>
              <a:buNone/>
              <a:defRPr/>
            </a:pPr>
            <a:r>
              <a:rPr lang="en-US" altLang="zh-CN" sz="2800" smtClean="0"/>
              <a:t>{	int x;</a:t>
            </a:r>
          </a:p>
          <a:p>
            <a:pPr eaLnBrk="1" hangingPunct="1">
              <a:lnSpc>
                <a:spcPct val="80000"/>
              </a:lnSpc>
              <a:buFont typeface="Wingdings" pitchFamily="2" charset="2"/>
              <a:buNone/>
              <a:defRPr/>
            </a:pPr>
            <a:r>
              <a:rPr lang="en-US" altLang="zh-CN" sz="2800" smtClean="0"/>
              <a:t>	cout &lt;&lt; "</a:t>
            </a:r>
            <a:r>
              <a:rPr lang="zh-CN" altLang="en-US" sz="2800" smtClean="0"/>
              <a:t>请输入一个正整数：</a:t>
            </a:r>
            <a:r>
              <a:rPr lang="en-US" altLang="zh-CN" sz="2800" smtClean="0"/>
              <a:t>";</a:t>
            </a:r>
          </a:p>
          <a:p>
            <a:pPr eaLnBrk="1" hangingPunct="1">
              <a:lnSpc>
                <a:spcPct val="80000"/>
              </a:lnSpc>
              <a:buFont typeface="Wingdings" pitchFamily="2" charset="2"/>
              <a:buNone/>
              <a:defRPr/>
            </a:pPr>
            <a:r>
              <a:rPr lang="en-US" altLang="zh-CN" sz="2800" smtClean="0"/>
              <a:t>	cin &gt;&gt; x;</a:t>
            </a:r>
          </a:p>
          <a:p>
            <a:pPr eaLnBrk="1" hangingPunct="1">
              <a:lnSpc>
                <a:spcPct val="80000"/>
              </a:lnSpc>
              <a:buFont typeface="Wingdings" pitchFamily="2" charset="2"/>
              <a:buNone/>
              <a:defRPr/>
            </a:pPr>
            <a:r>
              <a:rPr lang="en-US" altLang="zh-CN" sz="2800" smtClean="0"/>
              <a:t>	cout &lt;&lt; "Factorial of " &lt;&lt; x &lt;&lt; " is " </a:t>
            </a:r>
          </a:p>
          <a:p>
            <a:pPr eaLnBrk="1" hangingPunct="1">
              <a:lnSpc>
                <a:spcPct val="80000"/>
              </a:lnSpc>
              <a:buFont typeface="Wingdings" pitchFamily="2" charset="2"/>
              <a:buNone/>
              <a:defRPr/>
            </a:pPr>
            <a:r>
              <a:rPr lang="en-US" altLang="zh-CN" sz="2800" smtClean="0"/>
              <a:t>		  &lt;&lt; factorial(x) //</a:t>
            </a:r>
            <a:r>
              <a:rPr lang="zh-CN" altLang="en-US" sz="2800" smtClean="0"/>
              <a:t>调用阶乘函数</a:t>
            </a:r>
          </a:p>
          <a:p>
            <a:pPr eaLnBrk="1" hangingPunct="1">
              <a:lnSpc>
                <a:spcPct val="80000"/>
              </a:lnSpc>
              <a:buFont typeface="Wingdings" pitchFamily="2" charset="2"/>
              <a:buNone/>
              <a:defRPr/>
            </a:pPr>
            <a:r>
              <a:rPr lang="zh-CN" altLang="en-US" sz="2800" smtClean="0"/>
              <a:t>		  </a:t>
            </a:r>
            <a:r>
              <a:rPr lang="en-US" altLang="zh-CN" sz="2800" smtClean="0"/>
              <a:t>&lt;&lt; endl;</a:t>
            </a:r>
          </a:p>
          <a:p>
            <a:pPr eaLnBrk="1" hangingPunct="1">
              <a:lnSpc>
                <a:spcPct val="80000"/>
              </a:lnSpc>
              <a:buFont typeface="Wingdings" pitchFamily="2" charset="2"/>
              <a:buNone/>
              <a:defRPr/>
            </a:pPr>
            <a:r>
              <a:rPr lang="en-US" altLang="zh-CN" sz="2800" smtClean="0"/>
              <a:t>	return 0;</a:t>
            </a:r>
          </a:p>
          <a:p>
            <a:pPr eaLnBrk="1" hangingPunct="1">
              <a:lnSpc>
                <a:spcPct val="80000"/>
              </a:lnSpc>
              <a:buFont typeface="Wingdings" pitchFamily="2" charset="2"/>
              <a:buNone/>
              <a:defRPr/>
            </a:pPr>
            <a:r>
              <a:rPr lang="en-US" altLang="zh-CN" sz="2800"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lstStyle/>
          <a:p>
            <a:pPr eaLnBrk="1" hangingPunct="1">
              <a:defRPr/>
            </a:pPr>
            <a:endParaRPr lang="zh-CN" altLang="zh-CN" smtClean="0"/>
          </a:p>
        </p:txBody>
      </p:sp>
      <p:sp>
        <p:nvSpPr>
          <p:cNvPr id="346115" name="Rectangle 3"/>
          <p:cNvSpPr>
            <a:spLocks noGrp="1" noChangeArrowheads="1"/>
          </p:cNvSpPr>
          <p:nvPr>
            <p:ph type="body" idx="1"/>
          </p:nvPr>
        </p:nvSpPr>
        <p:spPr/>
        <p:txBody>
          <a:bodyPr/>
          <a:lstStyle/>
          <a:p>
            <a:pPr eaLnBrk="1" hangingPunct="1">
              <a:lnSpc>
                <a:spcPct val="80000"/>
              </a:lnSpc>
              <a:buFont typeface="Wingdings" pitchFamily="2" charset="2"/>
              <a:buNone/>
              <a:defRPr/>
            </a:pPr>
            <a:r>
              <a:rPr lang="en-US" altLang="zh-CN" sz="2800" dirty="0" smtClean="0"/>
              <a:t>......</a:t>
            </a:r>
          </a:p>
          <a:p>
            <a:pPr eaLnBrk="1" hangingPunct="1">
              <a:lnSpc>
                <a:spcPct val="80000"/>
              </a:lnSpc>
              <a:buFont typeface="Wingdings" pitchFamily="2" charset="2"/>
              <a:buNone/>
              <a:defRPr/>
            </a:pPr>
            <a:r>
              <a:rPr lang="en-US" altLang="zh-CN" sz="2800" dirty="0" err="1" smtClean="0"/>
              <a:t>int</a:t>
            </a:r>
            <a:r>
              <a:rPr lang="en-US" altLang="zh-CN" sz="2800" dirty="0" smtClean="0"/>
              <a:t> main()</a:t>
            </a:r>
          </a:p>
          <a:p>
            <a:pPr eaLnBrk="1" hangingPunct="1">
              <a:lnSpc>
                <a:spcPct val="80000"/>
              </a:lnSpc>
              <a:buFont typeface="Wingdings" pitchFamily="2" charset="2"/>
              <a:buNone/>
              <a:defRPr/>
            </a:pPr>
            <a:r>
              <a:rPr lang="en-US" altLang="zh-CN" sz="2800" dirty="0" smtClean="0"/>
              <a:t>{	double a;</a:t>
            </a:r>
          </a:p>
          <a:p>
            <a:pPr eaLnBrk="1" hangingPunct="1">
              <a:lnSpc>
                <a:spcPct val="80000"/>
              </a:lnSpc>
              <a:buFont typeface="Wingdings" pitchFamily="2" charset="2"/>
              <a:buNone/>
              <a:defRPr/>
            </a:pPr>
            <a:r>
              <a:rPr lang="en-US" altLang="zh-CN" sz="2800" dirty="0" smtClean="0"/>
              <a:t>	</a:t>
            </a:r>
            <a:r>
              <a:rPr lang="en-US" altLang="zh-CN" sz="2800" dirty="0" err="1" smtClean="0"/>
              <a:t>int</a:t>
            </a:r>
            <a:r>
              <a:rPr lang="en-US" altLang="zh-CN" sz="2800" dirty="0" smtClean="0"/>
              <a:t> b;</a:t>
            </a:r>
          </a:p>
          <a:p>
            <a:pPr eaLnBrk="1" hangingPunct="1">
              <a:lnSpc>
                <a:spcPct val="80000"/>
              </a:lnSpc>
              <a:buFont typeface="Wingdings" pitchFamily="2" charset="2"/>
              <a:buNone/>
              <a:defRPr/>
            </a:pPr>
            <a:r>
              <a:rPr lang="en-US" altLang="zh-CN" sz="2800" dirty="0" smtClean="0"/>
              <a:t>	</a:t>
            </a:r>
            <a:r>
              <a:rPr lang="en-US" altLang="zh-CN" sz="2800" dirty="0" err="1" smtClean="0"/>
              <a:t>cout</a:t>
            </a:r>
            <a:r>
              <a:rPr lang="en-US" altLang="zh-CN" sz="2800" dirty="0" smtClean="0"/>
              <a:t> &lt;&lt; "</a:t>
            </a:r>
            <a:r>
              <a:rPr lang="zh-CN" altLang="en-US" sz="2800" dirty="0" smtClean="0"/>
              <a:t>请输入</a:t>
            </a:r>
            <a:r>
              <a:rPr lang="en-US" altLang="zh-CN" sz="2800" dirty="0" smtClean="0"/>
              <a:t>a</a:t>
            </a:r>
            <a:r>
              <a:rPr lang="zh-CN" altLang="en-US" sz="2800" dirty="0" smtClean="0"/>
              <a:t>和</a:t>
            </a:r>
            <a:r>
              <a:rPr lang="en-US" altLang="zh-CN" sz="2800" dirty="0" smtClean="0"/>
              <a:t>b</a:t>
            </a:r>
            <a:r>
              <a:rPr lang="zh-CN" altLang="en-US" sz="2800" dirty="0" smtClean="0"/>
              <a:t>：</a:t>
            </a:r>
            <a:r>
              <a:rPr lang="en-US" altLang="zh-CN" sz="2800" dirty="0" smtClean="0"/>
              <a:t>";</a:t>
            </a:r>
          </a:p>
          <a:p>
            <a:pPr eaLnBrk="1" hangingPunct="1">
              <a:lnSpc>
                <a:spcPct val="80000"/>
              </a:lnSpc>
              <a:buFont typeface="Wingdings" pitchFamily="2" charset="2"/>
              <a:buNone/>
              <a:defRPr/>
            </a:pPr>
            <a:r>
              <a:rPr lang="en-US" altLang="zh-CN" sz="2800" dirty="0" smtClean="0"/>
              <a:t>	</a:t>
            </a:r>
            <a:r>
              <a:rPr lang="en-US" altLang="zh-CN" sz="2800" dirty="0" err="1" smtClean="0"/>
              <a:t>cin</a:t>
            </a:r>
            <a:r>
              <a:rPr lang="en-US" altLang="zh-CN" sz="2800" dirty="0" smtClean="0"/>
              <a:t> &gt;&gt; a &gt;&gt; b;</a:t>
            </a:r>
          </a:p>
          <a:p>
            <a:pPr eaLnBrk="1" hangingPunct="1">
              <a:lnSpc>
                <a:spcPct val="80000"/>
              </a:lnSpc>
              <a:buFont typeface="Wingdings" pitchFamily="2" charset="2"/>
              <a:buNone/>
              <a:defRPr/>
            </a:pPr>
            <a:r>
              <a:rPr lang="en-US" altLang="zh-CN" sz="2800" dirty="0" smtClean="0"/>
              <a:t>	</a:t>
            </a:r>
            <a:r>
              <a:rPr lang="en-US" altLang="zh-CN" sz="2800" dirty="0" err="1" smtClean="0"/>
              <a:t>cout</a:t>
            </a:r>
            <a:r>
              <a:rPr lang="en-US" altLang="zh-CN" sz="2800" dirty="0" smtClean="0"/>
              <a:t> &lt;&lt; a &lt;&lt; "</a:t>
            </a:r>
            <a:r>
              <a:rPr lang="zh-CN" altLang="en-US" sz="2800" dirty="0" smtClean="0"/>
              <a:t>的</a:t>
            </a:r>
            <a:r>
              <a:rPr lang="en-US" altLang="zh-CN" sz="2800" dirty="0" smtClean="0"/>
              <a:t>" &lt;&lt; b &lt;&lt; "</a:t>
            </a:r>
            <a:r>
              <a:rPr lang="zh-CN" altLang="en-US" sz="2800" dirty="0" smtClean="0"/>
              <a:t>次方是：</a:t>
            </a:r>
            <a:r>
              <a:rPr lang="en-US" altLang="zh-CN" sz="2800" dirty="0" smtClean="0"/>
              <a:t>" </a:t>
            </a:r>
          </a:p>
          <a:p>
            <a:pPr eaLnBrk="1" hangingPunct="1">
              <a:lnSpc>
                <a:spcPct val="80000"/>
              </a:lnSpc>
              <a:buFont typeface="Wingdings" pitchFamily="2" charset="2"/>
              <a:buNone/>
              <a:defRPr/>
            </a:pPr>
            <a:r>
              <a:rPr lang="en-US" altLang="zh-CN" sz="2800" dirty="0" smtClean="0"/>
              <a:t>		  &lt;&lt; power(</a:t>
            </a:r>
            <a:r>
              <a:rPr lang="en-US" altLang="zh-CN" sz="2800" dirty="0" err="1" smtClean="0"/>
              <a:t>a,b</a:t>
            </a:r>
            <a:r>
              <a:rPr lang="en-US" altLang="zh-CN" sz="2800" dirty="0" smtClean="0"/>
              <a:t>) &lt;&lt; </a:t>
            </a:r>
            <a:r>
              <a:rPr lang="en-US" altLang="zh-CN" sz="2800" dirty="0" err="1" smtClean="0"/>
              <a:t>endl</a:t>
            </a:r>
            <a:r>
              <a:rPr lang="en-US" altLang="zh-CN" sz="2800" dirty="0" smtClean="0"/>
              <a:t>;</a:t>
            </a:r>
          </a:p>
          <a:p>
            <a:pPr eaLnBrk="1" hangingPunct="1">
              <a:lnSpc>
                <a:spcPct val="80000"/>
              </a:lnSpc>
              <a:buFont typeface="Wingdings" pitchFamily="2" charset="2"/>
              <a:buNone/>
              <a:defRPr/>
            </a:pPr>
            <a:r>
              <a:rPr lang="en-US" altLang="zh-CN" sz="2800" dirty="0" smtClean="0"/>
              <a:t>	return 0;</a:t>
            </a:r>
          </a:p>
          <a:p>
            <a:pPr eaLnBrk="1" hangingPunct="1">
              <a:lnSpc>
                <a:spcPct val="80000"/>
              </a:lnSpc>
              <a:buFont typeface="Wingdings" pitchFamily="2" charset="2"/>
              <a:buNone/>
              <a:defRPr/>
            </a:pPr>
            <a:r>
              <a:rPr lang="en-US" altLang="zh-CN" sz="2800"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15888"/>
            <a:ext cx="8229600" cy="1139825"/>
          </a:xfrm>
        </p:spPr>
        <p:txBody>
          <a:bodyPr/>
          <a:lstStyle/>
          <a:p>
            <a:pPr eaLnBrk="1" hangingPunct="1">
              <a:defRPr/>
            </a:pPr>
            <a:r>
              <a:rPr lang="zh-CN" altLang="en-US" sz="4800" smtClean="0"/>
              <a:t>函数调用的执行过程</a:t>
            </a:r>
          </a:p>
        </p:txBody>
      </p:sp>
      <p:sp>
        <p:nvSpPr>
          <p:cNvPr id="41987" name="Rectangle 3"/>
          <p:cNvSpPr>
            <a:spLocks noGrp="1" noChangeArrowheads="1"/>
          </p:cNvSpPr>
          <p:nvPr>
            <p:ph type="body" idx="1"/>
          </p:nvPr>
        </p:nvSpPr>
        <p:spPr>
          <a:xfrm>
            <a:off x="250825" y="1484313"/>
            <a:ext cx="8507413" cy="5068887"/>
          </a:xfrm>
        </p:spPr>
        <p:txBody>
          <a:bodyPr/>
          <a:lstStyle/>
          <a:p>
            <a:pPr algn="just" eaLnBrk="1" hangingPunct="1">
              <a:defRPr/>
            </a:pPr>
            <a:r>
              <a:rPr lang="zh-CN" altLang="en-US" sz="2800" dirty="0" smtClean="0"/>
              <a:t>计算实参的值（对于多个实参，</a:t>
            </a:r>
            <a:r>
              <a:rPr lang="en-US" altLang="zh-CN" sz="2800" dirty="0" smtClean="0">
                <a:solidFill>
                  <a:schemeClr val="folHlink"/>
                </a:solidFill>
                <a:cs typeface="Times New Roman" pitchFamily="18" charset="0"/>
              </a:rPr>
              <a:t>C++</a:t>
            </a:r>
            <a:r>
              <a:rPr lang="zh-CN" altLang="en-US" sz="2800" dirty="0" smtClean="0">
                <a:solidFill>
                  <a:schemeClr val="folHlink"/>
                </a:solidFill>
              </a:rPr>
              <a:t>没有规定实参的计算次序</a:t>
            </a:r>
            <a:r>
              <a:rPr lang="zh-CN" altLang="en-US" sz="2800" dirty="0" smtClean="0"/>
              <a:t>）；（</a:t>
            </a:r>
            <a:r>
              <a:rPr lang="en-US" altLang="zh-CN" sz="2800" dirty="0" smtClean="0"/>
              <a:t>f(</a:t>
            </a:r>
            <a:r>
              <a:rPr lang="en-US" altLang="zh-CN" sz="2800" dirty="0" smtClean="0">
                <a:solidFill>
                  <a:srgbClr val="FFC000"/>
                </a:solidFill>
              </a:rPr>
              <a:t>x</a:t>
            </a:r>
            <a:r>
              <a:rPr lang="en-US" altLang="zh-CN" sz="2800" dirty="0" smtClean="0"/>
              <a:t>,</a:t>
            </a:r>
            <a:r>
              <a:rPr lang="en-US" altLang="zh-CN" sz="2800" dirty="0" smtClean="0">
                <a:solidFill>
                  <a:srgbClr val="FFC000"/>
                </a:solidFill>
              </a:rPr>
              <a:t>++x</a:t>
            </a:r>
            <a:r>
              <a:rPr lang="en-US" altLang="zh-CN" sz="2800" dirty="0" smtClean="0"/>
              <a:t>);</a:t>
            </a:r>
            <a:r>
              <a:rPr lang="zh-CN" altLang="en-US" sz="2800" dirty="0" smtClean="0"/>
              <a:t>？）</a:t>
            </a:r>
            <a:endParaRPr lang="zh-CN" altLang="en-US" sz="2800" dirty="0" smtClean="0">
              <a:cs typeface="Times New Roman" pitchFamily="18" charset="0"/>
            </a:endParaRPr>
          </a:p>
          <a:p>
            <a:pPr algn="just" eaLnBrk="1" hangingPunct="1">
              <a:defRPr/>
            </a:pPr>
            <a:r>
              <a:rPr lang="zh-CN" altLang="en-US" sz="2800" dirty="0" smtClean="0"/>
              <a:t>把实参分别传递给被调用函数的形参；（值或地址）</a:t>
            </a:r>
            <a:endParaRPr lang="zh-CN" altLang="en-US" sz="2800" dirty="0" smtClean="0">
              <a:cs typeface="Times New Roman" pitchFamily="18" charset="0"/>
            </a:endParaRPr>
          </a:p>
          <a:p>
            <a:pPr algn="just" eaLnBrk="1" hangingPunct="1">
              <a:defRPr/>
            </a:pPr>
            <a:r>
              <a:rPr lang="zh-CN" altLang="en-US" sz="2800" dirty="0" smtClean="0"/>
              <a:t>执行函数体；</a:t>
            </a:r>
            <a:endParaRPr lang="zh-CN" altLang="en-US" sz="2800" dirty="0" smtClean="0">
              <a:cs typeface="Times New Roman" pitchFamily="18" charset="0"/>
            </a:endParaRPr>
          </a:p>
          <a:p>
            <a:pPr algn="just" eaLnBrk="1" hangingPunct="1">
              <a:defRPr/>
            </a:pPr>
            <a:r>
              <a:rPr lang="zh-CN" altLang="en-US" sz="2800" dirty="0" smtClean="0"/>
              <a:t>函数体中执行</a:t>
            </a:r>
            <a:r>
              <a:rPr lang="en-US" altLang="zh-CN" sz="2800" dirty="0" smtClean="0">
                <a:latin typeface="Courier New" pitchFamily="49" charset="0"/>
              </a:rPr>
              <a:t>return</a:t>
            </a:r>
            <a:r>
              <a:rPr lang="zh-CN" altLang="en-US" sz="2800" dirty="0" smtClean="0"/>
              <a:t>语句返回函数调用点，调用点获得返回值（如果有返回值）并执行调用之后的操作。</a:t>
            </a:r>
          </a:p>
          <a:p>
            <a:pPr algn="just" eaLnBrk="1" hangingPunct="1">
              <a:defRPr/>
            </a:pPr>
            <a:r>
              <a:rPr lang="zh-CN" altLang="en-US" sz="2800" dirty="0" smtClean="0"/>
              <a:t>可以把有返回值的函数调用作为操作数放在表达式中参加运算 ：</a:t>
            </a:r>
            <a:r>
              <a:rPr lang="en-US" altLang="zh-CN" sz="2800" dirty="0" err="1" smtClean="0"/>
              <a:t>x+</a:t>
            </a:r>
            <a:r>
              <a:rPr lang="en-US" altLang="zh-CN" sz="2800" dirty="0" err="1" smtClean="0">
                <a:solidFill>
                  <a:schemeClr val="folHlink"/>
                </a:solidFill>
              </a:rPr>
              <a:t>power</a:t>
            </a:r>
            <a:r>
              <a:rPr lang="en-US" altLang="zh-CN" sz="2800" dirty="0" smtClean="0">
                <a:solidFill>
                  <a:schemeClr val="folHlink"/>
                </a:solidFill>
              </a:rPr>
              <a:t>(</a:t>
            </a:r>
            <a:r>
              <a:rPr lang="en-US" altLang="zh-CN" sz="2800" dirty="0" err="1" smtClean="0">
                <a:solidFill>
                  <a:schemeClr val="folHlink"/>
                </a:solidFill>
              </a:rPr>
              <a:t>x,y</a:t>
            </a:r>
            <a:r>
              <a:rPr lang="en-US" altLang="zh-CN" sz="2800" dirty="0" smtClean="0">
                <a:solidFill>
                  <a:schemeClr val="folHlink"/>
                </a:solidFill>
              </a:rPr>
              <a:t>)</a:t>
            </a:r>
            <a:r>
              <a:rPr lang="en-US" altLang="zh-CN" sz="2800" dirty="0" smtClean="0"/>
              <a:t>*z</a:t>
            </a:r>
            <a:r>
              <a:rPr lang="en-US" altLang="zh-CN"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304800"/>
            <a:ext cx="7772400" cy="685800"/>
          </a:xfrm>
        </p:spPr>
        <p:txBody>
          <a:bodyPr/>
          <a:lstStyle/>
          <a:p>
            <a:pPr eaLnBrk="1" hangingPunct="1">
              <a:defRPr/>
            </a:pPr>
            <a:r>
              <a:rPr lang="zh-CN" altLang="en-US" dirty="0" smtClean="0"/>
              <a:t>函数的参数传递</a:t>
            </a:r>
            <a:r>
              <a:rPr lang="zh-CN" altLang="en-US" b="1" dirty="0" smtClean="0"/>
              <a:t> </a:t>
            </a:r>
          </a:p>
        </p:txBody>
      </p:sp>
      <p:sp>
        <p:nvSpPr>
          <p:cNvPr id="20483" name="Rectangle 3"/>
          <p:cNvSpPr>
            <a:spLocks noGrp="1" noChangeArrowheads="1"/>
          </p:cNvSpPr>
          <p:nvPr>
            <p:ph type="body" idx="1"/>
          </p:nvPr>
        </p:nvSpPr>
        <p:spPr>
          <a:xfrm>
            <a:off x="395288" y="1700213"/>
            <a:ext cx="8424862" cy="3960812"/>
          </a:xfrm>
        </p:spPr>
        <p:txBody>
          <a:bodyPr/>
          <a:lstStyle/>
          <a:p>
            <a:pPr eaLnBrk="1" hangingPunct="1">
              <a:defRPr/>
            </a:pPr>
            <a:r>
              <a:rPr lang="en-US" altLang="zh-CN" dirty="0" smtClean="0"/>
              <a:t>C++</a:t>
            </a:r>
            <a:r>
              <a:rPr lang="zh-CN" altLang="en-US" dirty="0" smtClean="0"/>
              <a:t>提供了两种参数传递机制：</a:t>
            </a:r>
          </a:p>
          <a:p>
            <a:pPr lvl="1" eaLnBrk="1" hangingPunct="1">
              <a:defRPr/>
            </a:pPr>
            <a:r>
              <a:rPr lang="zh-CN" altLang="en-US" dirty="0" smtClean="0">
                <a:solidFill>
                  <a:schemeClr val="folHlink"/>
                </a:solidFill>
              </a:rPr>
              <a:t>值</a:t>
            </a:r>
            <a:r>
              <a:rPr lang="zh-CN" altLang="en-US" dirty="0" smtClean="0"/>
              <a:t>传递</a:t>
            </a:r>
          </a:p>
          <a:p>
            <a:pPr lvl="2" eaLnBrk="1" hangingPunct="1">
              <a:defRPr/>
            </a:pPr>
            <a:r>
              <a:rPr lang="zh-CN" altLang="en-US" dirty="0" smtClean="0"/>
              <a:t>把实参的值赋值给形参。</a:t>
            </a:r>
          </a:p>
          <a:p>
            <a:pPr lvl="1" eaLnBrk="1" hangingPunct="1">
              <a:defRPr/>
            </a:pPr>
            <a:r>
              <a:rPr lang="zh-CN" altLang="en-US" dirty="0" smtClean="0">
                <a:solidFill>
                  <a:schemeClr val="folHlink"/>
                </a:solidFill>
              </a:rPr>
              <a:t>地址</a:t>
            </a:r>
            <a:r>
              <a:rPr lang="zh-CN" altLang="en-US" dirty="0" smtClean="0"/>
              <a:t>或</a:t>
            </a:r>
            <a:r>
              <a:rPr lang="zh-CN" altLang="en-US" dirty="0" smtClean="0">
                <a:solidFill>
                  <a:schemeClr val="folHlink"/>
                </a:solidFill>
              </a:rPr>
              <a:t>引用</a:t>
            </a:r>
            <a:r>
              <a:rPr lang="zh-CN" altLang="en-US" dirty="0" smtClean="0"/>
              <a:t>传递</a:t>
            </a:r>
          </a:p>
          <a:p>
            <a:pPr lvl="2" eaLnBrk="1" hangingPunct="1">
              <a:defRPr/>
            </a:pPr>
            <a:r>
              <a:rPr lang="zh-CN" altLang="en-US" dirty="0" smtClean="0"/>
              <a:t>把实参的地址赋值给形参。</a:t>
            </a:r>
          </a:p>
          <a:p>
            <a:pPr eaLnBrk="1" hangingPunct="1">
              <a:defRPr/>
            </a:pPr>
            <a:r>
              <a:rPr lang="zh-CN" altLang="en-US" dirty="0" smtClean="0"/>
              <a:t>参数传递方式在函数定义的参数类型中指出。</a:t>
            </a:r>
          </a:p>
          <a:p>
            <a:pPr eaLnBrk="1" hangingPunct="1">
              <a:defRPr/>
            </a:pPr>
            <a:r>
              <a:rPr lang="en-US" altLang="zh-CN" dirty="0" smtClean="0"/>
              <a:t>C++</a:t>
            </a:r>
            <a:r>
              <a:rPr lang="zh-CN" altLang="en-US" dirty="0" smtClean="0"/>
              <a:t>默认的参数传递方式是</a:t>
            </a:r>
            <a:r>
              <a:rPr lang="zh-CN" altLang="en-US" dirty="0" smtClean="0">
                <a:solidFill>
                  <a:schemeClr val="folHlink"/>
                </a:solidFill>
              </a:rPr>
              <a:t>值传递</a:t>
            </a:r>
            <a:r>
              <a:rPr lang="zh-CN" altLang="en-US" dirty="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eaLnBrk="1" hangingPunct="1">
              <a:defRPr/>
            </a:pPr>
            <a:r>
              <a:rPr lang="zh-CN" altLang="en-US" smtClean="0"/>
              <a:t>值传递</a:t>
            </a:r>
          </a:p>
        </p:txBody>
      </p:sp>
      <p:sp>
        <p:nvSpPr>
          <p:cNvPr id="230403" name="Rectangle 3"/>
          <p:cNvSpPr>
            <a:spLocks noGrp="1" noChangeArrowheads="1"/>
          </p:cNvSpPr>
          <p:nvPr>
            <p:ph type="body" idx="1"/>
          </p:nvPr>
        </p:nvSpPr>
        <p:spPr/>
        <p:txBody>
          <a:bodyPr/>
          <a:lstStyle/>
          <a:p>
            <a:pPr eaLnBrk="1" hangingPunct="1">
              <a:defRPr/>
            </a:pPr>
            <a:r>
              <a:rPr lang="zh-CN" altLang="en-US" smtClean="0"/>
              <a:t>形参不需特别说明，实参可以是表达式。</a:t>
            </a:r>
          </a:p>
          <a:p>
            <a:pPr eaLnBrk="1" hangingPunct="1">
              <a:defRPr/>
            </a:pPr>
            <a:r>
              <a:rPr lang="zh-CN" altLang="en-US" smtClean="0"/>
              <a:t>在函数调用时，采用类似变量初始化的形式把实参的值传给形参。</a:t>
            </a:r>
          </a:p>
          <a:p>
            <a:pPr eaLnBrk="1" hangingPunct="1">
              <a:defRPr/>
            </a:pPr>
            <a:r>
              <a:rPr lang="zh-CN" altLang="en-US" smtClean="0"/>
              <a:t>函数执行过程中，通过形参获得实参的值</a:t>
            </a:r>
          </a:p>
          <a:p>
            <a:pPr eaLnBrk="1" hangingPunct="1">
              <a:defRPr/>
            </a:pPr>
            <a:r>
              <a:rPr lang="zh-CN" altLang="en-US" smtClean="0"/>
              <a:t>函数体中对形参值的改变不会影响相应实参的值。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115888"/>
            <a:ext cx="8229600" cy="941387"/>
          </a:xfrm>
        </p:spPr>
        <p:txBody>
          <a:bodyPr/>
          <a:lstStyle/>
          <a:p>
            <a:pPr eaLnBrk="1" hangingPunct="1">
              <a:defRPr/>
            </a:pPr>
            <a:r>
              <a:rPr lang="zh-CN" altLang="en-US" smtClean="0"/>
              <a:t>值参数传递的例子</a:t>
            </a:r>
          </a:p>
        </p:txBody>
      </p:sp>
      <p:sp>
        <p:nvSpPr>
          <p:cNvPr id="47107" name="Rectangle 3"/>
          <p:cNvSpPr>
            <a:spLocks noGrp="1" noChangeArrowheads="1"/>
          </p:cNvSpPr>
          <p:nvPr>
            <p:ph type="body" idx="1"/>
          </p:nvPr>
        </p:nvSpPr>
        <p:spPr>
          <a:xfrm>
            <a:off x="457200" y="1268413"/>
            <a:ext cx="8229600" cy="5473700"/>
          </a:xfrm>
        </p:spPr>
        <p:txBody>
          <a:bodyPr>
            <a:normAutofit lnSpcReduction="10000"/>
          </a:bodyPr>
          <a:lstStyle/>
          <a:p>
            <a:pPr defTabSz="360363" eaLnBrk="1" hangingPunct="1">
              <a:lnSpc>
                <a:spcPct val="80000"/>
              </a:lnSpc>
              <a:buFont typeface="Wingdings" pitchFamily="2" charset="2"/>
              <a:buNone/>
              <a:tabLst>
                <a:tab pos="628650" algn="l"/>
              </a:tabLst>
              <a:defRPr/>
            </a:pPr>
            <a:r>
              <a:rPr lang="en-US" altLang="zh-CN" sz="2400" dirty="0" smtClean="0"/>
              <a:t>//</a:t>
            </a:r>
            <a:r>
              <a:rPr lang="zh-CN" altLang="en-US" sz="2400" dirty="0" smtClean="0"/>
              <a:t>函数</a:t>
            </a:r>
            <a:r>
              <a:rPr lang="en-US" altLang="zh-CN" sz="2400" dirty="0" smtClean="0"/>
              <a:t>power</a:t>
            </a:r>
            <a:r>
              <a:rPr lang="zh-CN" altLang="en-US" sz="2400" dirty="0" smtClean="0"/>
              <a:t>求</a:t>
            </a:r>
            <a:r>
              <a:rPr lang="en-US" altLang="zh-CN" sz="2400" dirty="0"/>
              <a:t>x</a:t>
            </a:r>
            <a:r>
              <a:rPr lang="zh-CN" altLang="en-US" sz="2400" dirty="0"/>
              <a:t>的</a:t>
            </a:r>
            <a:r>
              <a:rPr lang="en-US" altLang="zh-CN" sz="2400" dirty="0"/>
              <a:t>n</a:t>
            </a:r>
            <a:r>
              <a:rPr lang="zh-CN" altLang="en-US" sz="2400" dirty="0"/>
              <a:t>次幂</a:t>
            </a:r>
            <a:endParaRPr lang="en-US" altLang="zh-CN" sz="2400" dirty="0" smtClean="0"/>
          </a:p>
          <a:p>
            <a:pPr defTabSz="360363" eaLnBrk="1" hangingPunct="1">
              <a:lnSpc>
                <a:spcPct val="80000"/>
              </a:lnSpc>
              <a:buFont typeface="Wingdings" pitchFamily="2" charset="2"/>
              <a:buNone/>
              <a:tabLst>
                <a:tab pos="628650" algn="l"/>
              </a:tabLst>
              <a:defRPr/>
            </a:pPr>
            <a:r>
              <a:rPr lang="en-US" altLang="zh-CN" sz="2400" dirty="0" smtClean="0"/>
              <a:t>double </a:t>
            </a:r>
            <a:r>
              <a:rPr lang="en-US" altLang="zh-CN" sz="2400" dirty="0"/>
              <a:t>power(double </a:t>
            </a:r>
            <a:r>
              <a:rPr lang="en-US" altLang="zh-CN" sz="2400" dirty="0">
                <a:solidFill>
                  <a:schemeClr val="folHlink"/>
                </a:solidFill>
              </a:rPr>
              <a:t>x</a:t>
            </a:r>
            <a:r>
              <a:rPr lang="en-US" altLang="zh-CN" sz="2400" dirty="0"/>
              <a:t>, </a:t>
            </a:r>
            <a:r>
              <a:rPr lang="en-US" altLang="zh-CN" sz="2400" dirty="0" err="1"/>
              <a:t>int</a:t>
            </a:r>
            <a:r>
              <a:rPr lang="en-US" altLang="zh-CN" sz="2400" dirty="0"/>
              <a:t> </a:t>
            </a:r>
            <a:r>
              <a:rPr lang="en-US" altLang="zh-CN" sz="2400" dirty="0">
                <a:solidFill>
                  <a:schemeClr val="folHlink"/>
                </a:solidFill>
              </a:rPr>
              <a:t>n</a:t>
            </a:r>
            <a:r>
              <a:rPr lang="en-US" altLang="zh-CN" sz="2400" dirty="0" smtClean="0"/>
              <a:t>)</a:t>
            </a:r>
            <a:r>
              <a:rPr lang="en-US" altLang="zh-CN" sz="2400" dirty="0"/>
              <a:t> //</a:t>
            </a:r>
            <a:r>
              <a:rPr lang="zh-CN" altLang="en-US" sz="2400" dirty="0" smtClean="0"/>
              <a:t>参数说明为</a:t>
            </a:r>
            <a:r>
              <a:rPr lang="zh-CN" altLang="en-US" sz="2400" dirty="0">
                <a:solidFill>
                  <a:schemeClr val="folHlink"/>
                </a:solidFill>
              </a:rPr>
              <a:t>值传递</a:t>
            </a:r>
            <a:endParaRPr lang="en-US" altLang="zh-CN" sz="2400" dirty="0"/>
          </a:p>
          <a:p>
            <a:pPr defTabSz="360363" eaLnBrk="1" hangingPunct="1">
              <a:lnSpc>
                <a:spcPct val="80000"/>
              </a:lnSpc>
              <a:buFont typeface="Wingdings" pitchFamily="2" charset="2"/>
              <a:buNone/>
              <a:tabLst>
                <a:tab pos="628650" algn="l"/>
              </a:tabLst>
              <a:defRPr/>
            </a:pPr>
            <a:r>
              <a:rPr lang="en-US" altLang="zh-CN" sz="2400" dirty="0"/>
              <a:t>{	if (x == 0) return 0;</a:t>
            </a:r>
          </a:p>
          <a:p>
            <a:pPr defTabSz="360363" eaLnBrk="1" hangingPunct="1">
              <a:lnSpc>
                <a:spcPct val="80000"/>
              </a:lnSpc>
              <a:buFont typeface="Wingdings" pitchFamily="2" charset="2"/>
              <a:buNone/>
              <a:tabLst>
                <a:tab pos="628650" algn="l"/>
              </a:tabLst>
              <a:defRPr/>
            </a:pPr>
            <a:r>
              <a:rPr lang="en-US" altLang="zh-CN" sz="2400" dirty="0"/>
              <a:t>	double product=1.0;</a:t>
            </a:r>
          </a:p>
          <a:p>
            <a:pPr defTabSz="360363" eaLnBrk="1" hangingPunct="1">
              <a:lnSpc>
                <a:spcPct val="80000"/>
              </a:lnSpc>
              <a:buFont typeface="Wingdings" pitchFamily="2" charset="2"/>
              <a:buNone/>
              <a:tabLst>
                <a:tab pos="628650" algn="l"/>
              </a:tabLst>
              <a:defRPr/>
            </a:pPr>
            <a:r>
              <a:rPr lang="en-US" altLang="zh-CN" sz="2400" dirty="0"/>
              <a:t>	if (n &gt;= 0)</a:t>
            </a:r>
          </a:p>
          <a:p>
            <a:pPr defTabSz="360363" eaLnBrk="1" hangingPunct="1">
              <a:lnSpc>
                <a:spcPct val="80000"/>
              </a:lnSpc>
              <a:buFont typeface="Wingdings" pitchFamily="2" charset="2"/>
              <a:buNone/>
              <a:tabLst>
                <a:tab pos="628650" algn="l"/>
              </a:tabLst>
              <a:defRPr/>
            </a:pPr>
            <a:r>
              <a:rPr lang="en-US" altLang="zh-CN" sz="2400" dirty="0"/>
              <a:t>		while (n &gt; 0)</a:t>
            </a:r>
          </a:p>
          <a:p>
            <a:pPr defTabSz="360363" eaLnBrk="1" hangingPunct="1">
              <a:lnSpc>
                <a:spcPct val="80000"/>
              </a:lnSpc>
              <a:buFont typeface="Wingdings" pitchFamily="2" charset="2"/>
              <a:buNone/>
              <a:tabLst>
                <a:tab pos="628650" algn="l"/>
              </a:tabLst>
              <a:defRPr/>
            </a:pPr>
            <a:r>
              <a:rPr lang="en-US" altLang="zh-CN" sz="2400" dirty="0"/>
              <a:t>		{	product *= x;</a:t>
            </a:r>
          </a:p>
          <a:p>
            <a:pPr defTabSz="360363" eaLnBrk="1" hangingPunct="1">
              <a:lnSpc>
                <a:spcPct val="80000"/>
              </a:lnSpc>
              <a:buFont typeface="Wingdings" pitchFamily="2" charset="2"/>
              <a:buNone/>
              <a:tabLst>
                <a:tab pos="628650" algn="l"/>
              </a:tabLst>
              <a:defRPr/>
            </a:pPr>
            <a:r>
              <a:rPr lang="en-US" altLang="zh-CN" sz="2400" dirty="0"/>
              <a:t>				n--;</a:t>
            </a:r>
          </a:p>
          <a:p>
            <a:pPr defTabSz="360363" eaLnBrk="1" hangingPunct="1">
              <a:lnSpc>
                <a:spcPct val="80000"/>
              </a:lnSpc>
              <a:buFont typeface="Wingdings" pitchFamily="2" charset="2"/>
              <a:buNone/>
              <a:tabLst>
                <a:tab pos="628650" algn="l"/>
              </a:tabLst>
              <a:defRPr/>
            </a:pPr>
            <a:r>
              <a:rPr lang="en-US" altLang="zh-CN" sz="2400" dirty="0"/>
              <a:t>		}</a:t>
            </a:r>
          </a:p>
          <a:p>
            <a:pPr defTabSz="360363" eaLnBrk="1" hangingPunct="1">
              <a:lnSpc>
                <a:spcPct val="80000"/>
              </a:lnSpc>
              <a:buFont typeface="Wingdings" pitchFamily="2" charset="2"/>
              <a:buNone/>
              <a:tabLst>
                <a:tab pos="628650" algn="l"/>
              </a:tabLst>
              <a:defRPr/>
            </a:pPr>
            <a:r>
              <a:rPr lang="en-US" altLang="zh-CN" sz="2400" dirty="0"/>
              <a:t>	else</a:t>
            </a:r>
          </a:p>
          <a:p>
            <a:pPr defTabSz="360363" eaLnBrk="1" hangingPunct="1">
              <a:lnSpc>
                <a:spcPct val="80000"/>
              </a:lnSpc>
              <a:buFont typeface="Wingdings" pitchFamily="2" charset="2"/>
              <a:buNone/>
              <a:tabLst>
                <a:tab pos="628650" algn="l"/>
              </a:tabLst>
              <a:defRPr/>
            </a:pPr>
            <a:r>
              <a:rPr lang="en-US" altLang="zh-CN" sz="2400" dirty="0"/>
              <a:t>		while (n &lt; 0)</a:t>
            </a:r>
          </a:p>
          <a:p>
            <a:pPr defTabSz="360363" eaLnBrk="1" hangingPunct="1">
              <a:lnSpc>
                <a:spcPct val="80000"/>
              </a:lnSpc>
              <a:buFont typeface="Wingdings" pitchFamily="2" charset="2"/>
              <a:buNone/>
              <a:tabLst>
                <a:tab pos="628650" algn="l"/>
              </a:tabLst>
              <a:defRPr/>
            </a:pPr>
            <a:r>
              <a:rPr lang="en-US" altLang="zh-CN" sz="2400" dirty="0"/>
              <a:t>		{	product /= x;</a:t>
            </a:r>
          </a:p>
          <a:p>
            <a:pPr defTabSz="360363" eaLnBrk="1" hangingPunct="1">
              <a:lnSpc>
                <a:spcPct val="80000"/>
              </a:lnSpc>
              <a:buFont typeface="Wingdings" pitchFamily="2" charset="2"/>
              <a:buNone/>
              <a:tabLst>
                <a:tab pos="628650" algn="l"/>
              </a:tabLst>
              <a:defRPr/>
            </a:pPr>
            <a:r>
              <a:rPr lang="en-US" altLang="zh-CN" sz="2400" dirty="0"/>
              <a:t>				n++;</a:t>
            </a:r>
          </a:p>
          <a:p>
            <a:pPr defTabSz="360363" eaLnBrk="1" hangingPunct="1">
              <a:lnSpc>
                <a:spcPct val="80000"/>
              </a:lnSpc>
              <a:buFont typeface="Wingdings" pitchFamily="2" charset="2"/>
              <a:buNone/>
              <a:tabLst>
                <a:tab pos="628650" algn="l"/>
              </a:tabLst>
              <a:defRPr/>
            </a:pPr>
            <a:r>
              <a:rPr lang="en-US" altLang="zh-CN" sz="2400" dirty="0"/>
              <a:t>		}</a:t>
            </a:r>
          </a:p>
          <a:p>
            <a:pPr defTabSz="360363" eaLnBrk="1" hangingPunct="1">
              <a:lnSpc>
                <a:spcPct val="80000"/>
              </a:lnSpc>
              <a:buFont typeface="Wingdings" pitchFamily="2" charset="2"/>
              <a:buNone/>
              <a:tabLst>
                <a:tab pos="628650" algn="l"/>
              </a:tabLst>
              <a:defRPr/>
            </a:pPr>
            <a:r>
              <a:rPr lang="en-US" altLang="zh-CN" sz="2400" dirty="0"/>
              <a:t>	return product;</a:t>
            </a:r>
          </a:p>
          <a:p>
            <a:pPr defTabSz="360363" eaLnBrk="1" hangingPunct="1">
              <a:lnSpc>
                <a:spcPct val="80000"/>
              </a:lnSpc>
              <a:buFont typeface="Wingdings" pitchFamily="2" charset="2"/>
              <a:buNone/>
              <a:tabLst>
                <a:tab pos="628650" algn="l"/>
              </a:tabLst>
              <a:defRPr/>
            </a:pPr>
            <a:r>
              <a:rPr lang="en-US" altLang="zh-CN" sz="2400" dirty="0"/>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type="body" idx="1"/>
          </p:nvPr>
        </p:nvSpPr>
        <p:spPr>
          <a:xfrm>
            <a:off x="395288" y="981075"/>
            <a:ext cx="8229600" cy="5445125"/>
          </a:xfrm>
        </p:spPr>
        <p:txBody>
          <a:bodyPr/>
          <a:lstStyle/>
          <a:p>
            <a:pPr eaLnBrk="1" hangingPunct="1">
              <a:lnSpc>
                <a:spcPct val="90000"/>
              </a:lnSpc>
              <a:buFont typeface="Wingdings" pitchFamily="2" charset="2"/>
              <a:buNone/>
              <a:defRPr/>
            </a:pPr>
            <a:r>
              <a:rPr lang="en-US" altLang="zh-CN" sz="2400" smtClean="0"/>
              <a:t>//</a:t>
            </a:r>
            <a:r>
              <a:rPr lang="zh-CN" altLang="en-US" sz="2400" smtClean="0"/>
              <a:t>函数</a:t>
            </a:r>
            <a:r>
              <a:rPr lang="en-US" altLang="zh-CN" sz="2400" smtClean="0"/>
              <a:t>main</a:t>
            </a:r>
            <a:r>
              <a:rPr lang="zh-CN" altLang="en-US" sz="2400" smtClean="0"/>
              <a:t>调用函数</a:t>
            </a:r>
            <a:r>
              <a:rPr lang="en-US" altLang="zh-CN" sz="2400" smtClean="0"/>
              <a:t>power</a:t>
            </a:r>
            <a:r>
              <a:rPr lang="zh-CN" altLang="en-US" sz="2400" smtClean="0"/>
              <a:t>计算</a:t>
            </a:r>
            <a:r>
              <a:rPr lang="en-US" altLang="zh-CN" sz="2400" smtClean="0"/>
              <a:t>a</a:t>
            </a:r>
            <a:r>
              <a:rPr lang="en-US" altLang="zh-CN" sz="2400" baseline="30000" smtClean="0"/>
              <a:t>b</a:t>
            </a:r>
          </a:p>
          <a:p>
            <a:pPr eaLnBrk="1" hangingPunct="1">
              <a:lnSpc>
                <a:spcPct val="90000"/>
              </a:lnSpc>
              <a:buFont typeface="Wingdings" pitchFamily="2" charset="2"/>
              <a:buNone/>
              <a:defRPr/>
            </a:pPr>
            <a:r>
              <a:rPr lang="en-US" altLang="zh-CN" sz="2400" smtClean="0"/>
              <a:t>#include &lt;iostream&gt;</a:t>
            </a:r>
          </a:p>
          <a:p>
            <a:pPr eaLnBrk="1" hangingPunct="1">
              <a:lnSpc>
                <a:spcPct val="90000"/>
              </a:lnSpc>
              <a:buFont typeface="Wingdings" pitchFamily="2" charset="2"/>
              <a:buNone/>
              <a:defRPr/>
            </a:pPr>
            <a:r>
              <a:rPr lang="en-US" altLang="zh-CN" sz="2400" smtClean="0"/>
              <a:t>using namespace std;</a:t>
            </a:r>
          </a:p>
          <a:p>
            <a:pPr eaLnBrk="1" hangingPunct="1">
              <a:lnSpc>
                <a:spcPct val="90000"/>
              </a:lnSpc>
              <a:buFont typeface="Wingdings" pitchFamily="2" charset="2"/>
              <a:buNone/>
              <a:defRPr/>
            </a:pPr>
            <a:r>
              <a:rPr lang="en-US" altLang="zh-CN" sz="2400" smtClean="0"/>
              <a:t>int main()</a:t>
            </a:r>
          </a:p>
          <a:p>
            <a:pPr eaLnBrk="1" hangingPunct="1">
              <a:lnSpc>
                <a:spcPct val="90000"/>
              </a:lnSpc>
              <a:buFont typeface="Wingdings" pitchFamily="2" charset="2"/>
              <a:buNone/>
              <a:defRPr/>
            </a:pPr>
            <a:r>
              <a:rPr lang="en-US" altLang="zh-CN" sz="2400" smtClean="0"/>
              <a:t>{	double a=3.0,c;</a:t>
            </a:r>
          </a:p>
          <a:p>
            <a:pPr eaLnBrk="1" hangingPunct="1">
              <a:lnSpc>
                <a:spcPct val="90000"/>
              </a:lnSpc>
              <a:buFont typeface="Wingdings" pitchFamily="2" charset="2"/>
              <a:buNone/>
              <a:defRPr/>
            </a:pPr>
            <a:r>
              <a:rPr lang="en-US" altLang="zh-CN" sz="2400" smtClean="0"/>
              <a:t>	int b=4;</a:t>
            </a:r>
          </a:p>
          <a:p>
            <a:pPr eaLnBrk="1" hangingPunct="1">
              <a:lnSpc>
                <a:spcPct val="90000"/>
              </a:lnSpc>
              <a:buFont typeface="Wingdings" pitchFamily="2" charset="2"/>
              <a:buNone/>
              <a:defRPr/>
            </a:pPr>
            <a:r>
              <a:rPr lang="en-US" altLang="zh-CN" sz="2400" smtClean="0"/>
              <a:t>	c = power(</a:t>
            </a:r>
            <a:r>
              <a:rPr lang="en-US" altLang="zh-CN" sz="2400" smtClean="0">
                <a:solidFill>
                  <a:schemeClr val="folHlink"/>
                </a:solidFill>
              </a:rPr>
              <a:t>a</a:t>
            </a:r>
            <a:r>
              <a:rPr lang="en-US" altLang="zh-CN" sz="2400" smtClean="0"/>
              <a:t>,</a:t>
            </a:r>
            <a:r>
              <a:rPr lang="en-US" altLang="zh-CN" sz="2400" smtClean="0">
                <a:solidFill>
                  <a:schemeClr val="folHlink"/>
                </a:solidFill>
              </a:rPr>
              <a:t>b</a:t>
            </a:r>
            <a:r>
              <a:rPr lang="en-US" altLang="zh-CN" sz="2400" smtClean="0"/>
              <a:t>);</a:t>
            </a:r>
          </a:p>
          <a:p>
            <a:pPr eaLnBrk="1" hangingPunct="1">
              <a:lnSpc>
                <a:spcPct val="90000"/>
              </a:lnSpc>
              <a:buFont typeface="Wingdings" pitchFamily="2" charset="2"/>
              <a:buNone/>
              <a:defRPr/>
            </a:pPr>
            <a:r>
              <a:rPr lang="en-US" altLang="zh-CN" sz="2400" smtClean="0"/>
              <a:t>	cout &lt;&lt; a &lt;&lt; "," &lt;&lt; b &lt;&lt; "," &lt;&lt; c &lt;&lt; endl;</a:t>
            </a:r>
          </a:p>
          <a:p>
            <a:pPr eaLnBrk="1" hangingPunct="1">
              <a:lnSpc>
                <a:spcPct val="90000"/>
              </a:lnSpc>
              <a:buFont typeface="Wingdings" pitchFamily="2" charset="2"/>
              <a:buNone/>
              <a:defRPr/>
            </a:pPr>
            <a:r>
              <a:rPr lang="en-US" altLang="zh-CN" sz="2400" smtClean="0"/>
              <a:t>	return 0;</a:t>
            </a:r>
          </a:p>
          <a:p>
            <a:pPr eaLnBrk="1" hangingPunct="1">
              <a:lnSpc>
                <a:spcPct val="90000"/>
              </a:lnSpc>
              <a:buFont typeface="Wingdings" pitchFamily="2" charset="2"/>
              <a:buNone/>
              <a:defRPr/>
            </a:pPr>
            <a:r>
              <a:rPr lang="en-US" altLang="zh-CN" sz="2400" smtClean="0"/>
              <a:t>}</a:t>
            </a:r>
          </a:p>
          <a:p>
            <a:pPr eaLnBrk="1" hangingPunct="1">
              <a:lnSpc>
                <a:spcPct val="80000"/>
              </a:lnSpc>
              <a:buFont typeface="Wingdings" pitchFamily="2" charset="2"/>
              <a:buNone/>
              <a:defRPr/>
            </a:pPr>
            <a:endParaRPr lang="en-US" altLang="zh-CN" sz="24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zh-CN" altLang="en-US" smtClean="0"/>
              <a:t>主要内容</a:t>
            </a:r>
            <a:endParaRPr lang="zh-CN" altLang="en-US" dirty="0" smtClean="0"/>
          </a:p>
        </p:txBody>
      </p:sp>
      <p:sp>
        <p:nvSpPr>
          <p:cNvPr id="4099" name="Rectangle 3"/>
          <p:cNvSpPr>
            <a:spLocks noGrp="1" noChangeArrowheads="1"/>
          </p:cNvSpPr>
          <p:nvPr>
            <p:ph type="body" idx="1"/>
          </p:nvPr>
        </p:nvSpPr>
        <p:spPr>
          <a:xfrm>
            <a:off x="457200" y="1600200"/>
            <a:ext cx="8229600" cy="4997450"/>
          </a:xfrm>
        </p:spPr>
        <p:txBody>
          <a:bodyPr/>
          <a:lstStyle/>
          <a:p>
            <a:pPr eaLnBrk="1" hangingPunct="1">
              <a:lnSpc>
                <a:spcPct val="90000"/>
              </a:lnSpc>
              <a:defRPr/>
            </a:pPr>
            <a:r>
              <a:rPr lang="zh-CN" altLang="en-US" sz="2800" dirty="0" smtClean="0"/>
              <a:t>基于过程抽象的程序设计</a:t>
            </a:r>
          </a:p>
          <a:p>
            <a:pPr eaLnBrk="1" hangingPunct="1">
              <a:lnSpc>
                <a:spcPct val="90000"/>
              </a:lnSpc>
              <a:defRPr/>
            </a:pPr>
            <a:r>
              <a:rPr lang="zh-CN" altLang="en-US" sz="2800" dirty="0" smtClean="0"/>
              <a:t>子程序</a:t>
            </a:r>
          </a:p>
          <a:p>
            <a:pPr eaLnBrk="1" hangingPunct="1">
              <a:lnSpc>
                <a:spcPct val="90000"/>
              </a:lnSpc>
              <a:defRPr/>
            </a:pPr>
            <a:r>
              <a:rPr lang="en-US" altLang="zh-CN" sz="2800" dirty="0" smtClean="0"/>
              <a:t>C++</a:t>
            </a:r>
            <a:r>
              <a:rPr lang="zh-CN" altLang="en-US" sz="2800" dirty="0" smtClean="0"/>
              <a:t>函数</a:t>
            </a:r>
          </a:p>
          <a:p>
            <a:pPr eaLnBrk="1" hangingPunct="1">
              <a:lnSpc>
                <a:spcPct val="90000"/>
              </a:lnSpc>
              <a:defRPr/>
            </a:pPr>
            <a:r>
              <a:rPr lang="zh-CN" altLang="en-US" sz="2800" dirty="0" smtClean="0"/>
              <a:t>变量的局部性（局部变量与全局变量）</a:t>
            </a:r>
            <a:endParaRPr lang="en-US" altLang="zh-CN" sz="2800" dirty="0" smtClean="0"/>
          </a:p>
          <a:p>
            <a:pPr eaLnBrk="1" hangingPunct="1">
              <a:lnSpc>
                <a:spcPct val="90000"/>
              </a:lnSpc>
              <a:defRPr/>
            </a:pPr>
            <a:r>
              <a:rPr lang="en-US" altLang="zh-CN" sz="2800" dirty="0" smtClean="0"/>
              <a:t>C++</a:t>
            </a:r>
            <a:r>
              <a:rPr lang="zh-CN" altLang="en-US" sz="2800" dirty="0" smtClean="0"/>
              <a:t>程序的多模块结构</a:t>
            </a:r>
            <a:endParaRPr lang="en-US" altLang="zh-CN" sz="2800" dirty="0" smtClean="0"/>
          </a:p>
          <a:p>
            <a:pPr eaLnBrk="1" hangingPunct="1">
              <a:lnSpc>
                <a:spcPct val="90000"/>
              </a:lnSpc>
              <a:defRPr/>
            </a:pPr>
            <a:r>
              <a:rPr lang="zh-CN" altLang="en-US" sz="2800" smtClean="0"/>
              <a:t>标准</a:t>
            </a:r>
            <a:r>
              <a:rPr lang="zh-CN" altLang="en-US" sz="2800" dirty="0" smtClean="0"/>
              <a:t>库函数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type="body" idx="1"/>
          </p:nvPr>
        </p:nvSpPr>
        <p:spPr>
          <a:xfrm>
            <a:off x="179388" y="404813"/>
            <a:ext cx="8569325" cy="6264275"/>
          </a:xfrm>
        </p:spPr>
        <p:txBody>
          <a:bodyPr/>
          <a:lstStyle/>
          <a:p>
            <a:pPr marL="609600" indent="-609600" eaLnBrk="1" hangingPunct="1">
              <a:defRPr/>
            </a:pPr>
            <a:r>
              <a:rPr lang="zh-CN" altLang="en-US" sz="2800" b="1" smtClean="0"/>
              <a:t>执行</a:t>
            </a:r>
            <a:r>
              <a:rPr lang="en-US" altLang="zh-CN" sz="2800" b="1" smtClean="0"/>
              <a:t>main</a:t>
            </a:r>
            <a:r>
              <a:rPr lang="zh-CN" altLang="en-US" sz="2800" b="1" smtClean="0"/>
              <a:t>时，产生三个变量（分配内存空间）</a:t>
            </a:r>
            <a:r>
              <a:rPr lang="en-US" altLang="zh-CN" sz="2800" b="1" smtClean="0"/>
              <a:t>a</a:t>
            </a:r>
            <a:r>
              <a:rPr lang="zh-CN" altLang="en-US" sz="2800" b="1" smtClean="0"/>
              <a:t>、</a:t>
            </a:r>
            <a:r>
              <a:rPr lang="en-US" altLang="zh-CN" sz="2800" b="1" smtClean="0"/>
              <a:t>b</a:t>
            </a:r>
            <a:r>
              <a:rPr lang="zh-CN" altLang="en-US" sz="2800" b="1" smtClean="0"/>
              <a:t>和</a:t>
            </a:r>
            <a:r>
              <a:rPr lang="en-US" altLang="zh-CN" sz="2800" b="1" smtClean="0"/>
              <a:t>c</a:t>
            </a:r>
            <a:r>
              <a:rPr lang="zh-CN" altLang="en-US" sz="2800" b="1" smtClean="0"/>
              <a:t>：</a:t>
            </a:r>
          </a:p>
          <a:p>
            <a:pPr marL="990600" lvl="1" indent="-533400" eaLnBrk="1" hangingPunct="1">
              <a:buFontTx/>
              <a:buNone/>
              <a:defRPr/>
            </a:pPr>
            <a:r>
              <a:rPr lang="zh-CN" altLang="en-US" sz="2400" b="1" smtClean="0">
                <a:solidFill>
                  <a:schemeClr val="folHlink"/>
                </a:solidFill>
              </a:rPr>
              <a:t>	</a:t>
            </a:r>
            <a:r>
              <a:rPr lang="en-US" altLang="zh-CN" sz="2400" b="1" smtClean="0">
                <a:solidFill>
                  <a:schemeClr val="folHlink"/>
                </a:solidFill>
              </a:rPr>
              <a:t>a:   </a:t>
            </a:r>
            <a:r>
              <a:rPr lang="en-US" altLang="zh-CN" sz="2400" b="1" u="sng" smtClean="0">
                <a:solidFill>
                  <a:schemeClr val="folHlink"/>
                </a:solidFill>
              </a:rPr>
              <a:t> 3.0 </a:t>
            </a:r>
            <a:r>
              <a:rPr lang="en-US" altLang="zh-CN" sz="2400" b="1" smtClean="0">
                <a:solidFill>
                  <a:schemeClr val="folHlink"/>
                </a:solidFill>
              </a:rPr>
              <a:t>        b:   </a:t>
            </a:r>
            <a:r>
              <a:rPr lang="en-US" altLang="zh-CN" sz="2400" b="1" u="sng" smtClean="0">
                <a:solidFill>
                  <a:schemeClr val="folHlink"/>
                </a:solidFill>
              </a:rPr>
              <a:t> 4 </a:t>
            </a:r>
            <a:r>
              <a:rPr lang="en-US" altLang="zh-CN" sz="2400" b="1" smtClean="0">
                <a:solidFill>
                  <a:schemeClr val="folHlink"/>
                </a:solidFill>
              </a:rPr>
              <a:t>            c:   </a:t>
            </a:r>
            <a:r>
              <a:rPr lang="en-US" altLang="zh-CN" sz="2400" b="1" u="sng" smtClean="0">
                <a:solidFill>
                  <a:schemeClr val="folHlink"/>
                </a:solidFill>
              </a:rPr>
              <a:t> ?    </a:t>
            </a:r>
          </a:p>
          <a:p>
            <a:pPr marL="609600" indent="-609600" eaLnBrk="1" hangingPunct="1">
              <a:defRPr/>
            </a:pPr>
            <a:r>
              <a:rPr lang="zh-CN" altLang="en-US" sz="2800" b="1" smtClean="0"/>
              <a:t>调用</a:t>
            </a:r>
            <a:r>
              <a:rPr lang="en-US" altLang="zh-CN" sz="2800" b="1" smtClean="0"/>
              <a:t>power</a:t>
            </a:r>
            <a:r>
              <a:rPr lang="zh-CN" altLang="en-US" sz="2800" b="1" smtClean="0"/>
              <a:t>函数时，又产生三个个变量</a:t>
            </a:r>
            <a:r>
              <a:rPr lang="en-US" altLang="zh-CN" sz="2800" b="1" smtClean="0"/>
              <a:t>x</a:t>
            </a:r>
            <a:r>
              <a:rPr lang="zh-CN" altLang="en-US" sz="2800" b="1" smtClean="0"/>
              <a:t>、</a:t>
            </a:r>
            <a:r>
              <a:rPr lang="en-US" altLang="zh-CN" sz="2800" b="1" smtClean="0"/>
              <a:t>n</a:t>
            </a:r>
            <a:r>
              <a:rPr lang="zh-CN" altLang="en-US" sz="2800" b="1" smtClean="0"/>
              <a:t>和</a:t>
            </a:r>
            <a:r>
              <a:rPr lang="en-US" altLang="zh-CN" sz="2800" b="1" smtClean="0"/>
              <a:t>product</a:t>
            </a:r>
            <a:r>
              <a:rPr lang="zh-CN" altLang="en-US" sz="2800" b="1" smtClean="0"/>
              <a:t>，然后分别用</a:t>
            </a:r>
            <a:r>
              <a:rPr lang="en-US" altLang="zh-CN" sz="2800" b="1" smtClean="0"/>
              <a:t>a</a:t>
            </a:r>
            <a:r>
              <a:rPr lang="zh-CN" altLang="en-US" sz="2800" b="1" smtClean="0"/>
              <a:t>、</a:t>
            </a:r>
            <a:r>
              <a:rPr lang="en-US" altLang="zh-CN" sz="2800" b="1" smtClean="0"/>
              <a:t>b</a:t>
            </a:r>
            <a:r>
              <a:rPr lang="zh-CN" altLang="en-US" sz="2800" b="1" smtClean="0"/>
              <a:t>以及</a:t>
            </a:r>
            <a:r>
              <a:rPr lang="en-US" altLang="zh-CN" sz="2800" b="1" smtClean="0"/>
              <a:t>1.0</a:t>
            </a:r>
            <a:r>
              <a:rPr lang="zh-CN" altLang="en-US" sz="2800" b="1" smtClean="0"/>
              <a:t>对它们初始化：</a:t>
            </a:r>
          </a:p>
          <a:p>
            <a:pPr marL="990600" lvl="1" indent="-533400" eaLnBrk="1" hangingPunct="1">
              <a:buFontTx/>
              <a:buNone/>
              <a:defRPr/>
            </a:pPr>
            <a:r>
              <a:rPr lang="zh-CN" altLang="en-US" sz="2400" b="1" smtClean="0">
                <a:solidFill>
                  <a:schemeClr val="folHlink"/>
                </a:solidFill>
              </a:rPr>
              <a:t>	</a:t>
            </a:r>
            <a:r>
              <a:rPr lang="en-US" altLang="zh-CN" sz="2400" b="1" smtClean="0">
                <a:solidFill>
                  <a:schemeClr val="folHlink"/>
                </a:solidFill>
              </a:rPr>
              <a:t>a:    </a:t>
            </a:r>
            <a:r>
              <a:rPr lang="en-US" altLang="zh-CN" sz="2400" b="1" u="sng" smtClean="0">
                <a:solidFill>
                  <a:schemeClr val="folHlink"/>
                </a:solidFill>
              </a:rPr>
              <a:t>3.0</a:t>
            </a:r>
            <a:r>
              <a:rPr lang="en-US" altLang="zh-CN" sz="2400" b="1" smtClean="0">
                <a:solidFill>
                  <a:schemeClr val="folHlink"/>
                </a:solidFill>
              </a:rPr>
              <a:t>         b:    </a:t>
            </a:r>
            <a:r>
              <a:rPr lang="en-US" altLang="zh-CN" sz="2400" b="1" u="sng" smtClean="0">
                <a:solidFill>
                  <a:schemeClr val="folHlink"/>
                </a:solidFill>
              </a:rPr>
              <a:t>4</a:t>
            </a:r>
            <a:r>
              <a:rPr lang="en-US" altLang="zh-CN" sz="2400" b="1" smtClean="0">
                <a:solidFill>
                  <a:schemeClr val="folHlink"/>
                </a:solidFill>
              </a:rPr>
              <a:t>             c:    </a:t>
            </a:r>
            <a:r>
              <a:rPr lang="en-US" altLang="zh-CN" sz="2400" b="1" u="sng" smtClean="0">
                <a:solidFill>
                  <a:schemeClr val="folHlink"/>
                </a:solidFill>
              </a:rPr>
              <a:t>?</a:t>
            </a:r>
          </a:p>
          <a:p>
            <a:pPr marL="990600" lvl="1" indent="-533400" eaLnBrk="1" hangingPunct="1">
              <a:buFontTx/>
              <a:buNone/>
              <a:defRPr/>
            </a:pPr>
            <a:r>
              <a:rPr lang="en-US" altLang="zh-CN" sz="2400" b="1" smtClean="0">
                <a:solidFill>
                  <a:schemeClr val="folHlink"/>
                </a:solidFill>
              </a:rPr>
              <a:t>	x:    </a:t>
            </a:r>
            <a:r>
              <a:rPr lang="en-US" altLang="zh-CN" sz="2400" b="1" u="sng" smtClean="0">
                <a:solidFill>
                  <a:schemeClr val="folHlink"/>
                </a:solidFill>
              </a:rPr>
              <a:t>3.0</a:t>
            </a:r>
            <a:r>
              <a:rPr lang="en-US" altLang="zh-CN" sz="2400" b="1" smtClean="0">
                <a:solidFill>
                  <a:schemeClr val="folHlink"/>
                </a:solidFill>
              </a:rPr>
              <a:t>         n:    </a:t>
            </a:r>
            <a:r>
              <a:rPr lang="en-US" altLang="zh-CN" sz="2400" b="1" u="sng" smtClean="0">
                <a:solidFill>
                  <a:schemeClr val="folHlink"/>
                </a:solidFill>
              </a:rPr>
              <a:t>4</a:t>
            </a:r>
            <a:r>
              <a:rPr lang="en-US" altLang="zh-CN" sz="2400" b="1" smtClean="0">
                <a:solidFill>
                  <a:schemeClr val="folHlink"/>
                </a:solidFill>
              </a:rPr>
              <a:t>    product:    </a:t>
            </a:r>
            <a:r>
              <a:rPr lang="en-US" altLang="zh-CN" sz="2400" b="1" u="sng" smtClean="0">
                <a:solidFill>
                  <a:schemeClr val="folHlink"/>
                </a:solidFill>
              </a:rPr>
              <a:t>1.0</a:t>
            </a:r>
          </a:p>
          <a:p>
            <a:pPr marL="609600" indent="-609600" eaLnBrk="1" hangingPunct="1">
              <a:defRPr/>
            </a:pPr>
            <a:r>
              <a:rPr lang="zh-CN" altLang="en-US" sz="2800" b="1" smtClean="0"/>
              <a:t>函数</a:t>
            </a:r>
            <a:r>
              <a:rPr lang="en-US" altLang="zh-CN" sz="2800" b="1" smtClean="0"/>
              <a:t>power</a:t>
            </a:r>
            <a:r>
              <a:rPr lang="zh-CN" altLang="en-US" sz="2800" b="1" smtClean="0"/>
              <a:t>中的循环结束后（函数返回前）：</a:t>
            </a:r>
          </a:p>
          <a:p>
            <a:pPr marL="990600" lvl="1" indent="-533400" eaLnBrk="1" hangingPunct="1">
              <a:buFontTx/>
              <a:buNone/>
              <a:defRPr/>
            </a:pPr>
            <a:r>
              <a:rPr lang="zh-CN" altLang="en-US" sz="2400" b="1" smtClean="0">
                <a:solidFill>
                  <a:schemeClr val="folHlink"/>
                </a:solidFill>
              </a:rPr>
              <a:t>	</a:t>
            </a:r>
            <a:r>
              <a:rPr lang="en-US" altLang="zh-CN" sz="2400" b="1" smtClean="0">
                <a:solidFill>
                  <a:schemeClr val="folHlink"/>
                </a:solidFill>
              </a:rPr>
              <a:t>a:    </a:t>
            </a:r>
            <a:r>
              <a:rPr lang="en-US" altLang="zh-CN" sz="2400" b="1" u="sng" smtClean="0">
                <a:solidFill>
                  <a:schemeClr val="folHlink"/>
                </a:solidFill>
              </a:rPr>
              <a:t>3.0</a:t>
            </a:r>
            <a:r>
              <a:rPr lang="en-US" altLang="zh-CN" sz="2400" b="1" smtClean="0">
                <a:solidFill>
                  <a:schemeClr val="folHlink"/>
                </a:solidFill>
              </a:rPr>
              <a:t>         b:    </a:t>
            </a:r>
            <a:r>
              <a:rPr lang="en-US" altLang="zh-CN" sz="2400" b="1" u="sng" smtClean="0">
                <a:solidFill>
                  <a:schemeClr val="folHlink"/>
                </a:solidFill>
              </a:rPr>
              <a:t>4</a:t>
            </a:r>
            <a:r>
              <a:rPr lang="en-US" altLang="zh-CN" sz="2400" b="1" smtClean="0">
                <a:solidFill>
                  <a:schemeClr val="folHlink"/>
                </a:solidFill>
              </a:rPr>
              <a:t>             c:    </a:t>
            </a:r>
            <a:r>
              <a:rPr lang="en-US" altLang="zh-CN" sz="2400" b="1" u="sng" smtClean="0">
                <a:solidFill>
                  <a:schemeClr val="folHlink"/>
                </a:solidFill>
              </a:rPr>
              <a:t>?</a:t>
            </a:r>
          </a:p>
          <a:p>
            <a:pPr marL="990600" lvl="1" indent="-533400" eaLnBrk="1" hangingPunct="1">
              <a:buFontTx/>
              <a:buNone/>
              <a:defRPr/>
            </a:pPr>
            <a:r>
              <a:rPr lang="en-US" altLang="zh-CN" sz="2400" b="1" smtClean="0">
                <a:solidFill>
                  <a:schemeClr val="folHlink"/>
                </a:solidFill>
              </a:rPr>
              <a:t>	x:    </a:t>
            </a:r>
            <a:r>
              <a:rPr lang="en-US" altLang="zh-CN" sz="2400" b="1" u="sng" smtClean="0">
                <a:solidFill>
                  <a:schemeClr val="folHlink"/>
                </a:solidFill>
              </a:rPr>
              <a:t>3.0</a:t>
            </a:r>
            <a:r>
              <a:rPr lang="en-US" altLang="zh-CN" sz="2400" b="1" smtClean="0">
                <a:solidFill>
                  <a:schemeClr val="folHlink"/>
                </a:solidFill>
              </a:rPr>
              <a:t>         n:    </a:t>
            </a:r>
            <a:r>
              <a:rPr lang="en-US" altLang="zh-CN" sz="2400" b="1" u="sng" smtClean="0">
                <a:solidFill>
                  <a:schemeClr val="folHlink"/>
                </a:solidFill>
              </a:rPr>
              <a:t>0</a:t>
            </a:r>
            <a:r>
              <a:rPr lang="en-US" altLang="zh-CN" sz="2400" b="1" smtClean="0">
                <a:solidFill>
                  <a:schemeClr val="folHlink"/>
                </a:solidFill>
              </a:rPr>
              <a:t>    product:   </a:t>
            </a:r>
            <a:r>
              <a:rPr lang="en-US" altLang="zh-CN" sz="2400" b="1" u="sng" smtClean="0">
                <a:solidFill>
                  <a:schemeClr val="folHlink"/>
                </a:solidFill>
              </a:rPr>
              <a:t>81.0</a:t>
            </a:r>
          </a:p>
          <a:p>
            <a:pPr marL="609600" indent="-609600" eaLnBrk="1" hangingPunct="1">
              <a:defRPr/>
            </a:pPr>
            <a:r>
              <a:rPr lang="zh-CN" altLang="en-US" sz="2800" b="1" smtClean="0"/>
              <a:t>函数</a:t>
            </a:r>
            <a:r>
              <a:rPr lang="en-US" altLang="zh-CN" sz="2800" b="1" smtClean="0"/>
              <a:t>power</a:t>
            </a:r>
            <a:r>
              <a:rPr lang="zh-CN" altLang="en-US" sz="2800" b="1" smtClean="0"/>
              <a:t>返回后：</a:t>
            </a:r>
          </a:p>
          <a:p>
            <a:pPr marL="990600" lvl="1" indent="-533400" eaLnBrk="1" hangingPunct="1">
              <a:buFontTx/>
              <a:buNone/>
              <a:defRPr/>
            </a:pPr>
            <a:r>
              <a:rPr lang="zh-CN" altLang="en-US" sz="2400" b="1" smtClean="0">
                <a:solidFill>
                  <a:schemeClr val="folHlink"/>
                </a:solidFill>
              </a:rPr>
              <a:t>	</a:t>
            </a:r>
            <a:r>
              <a:rPr lang="en-US" altLang="zh-CN" sz="2400" b="1" smtClean="0">
                <a:solidFill>
                  <a:schemeClr val="folHlink"/>
                </a:solidFill>
              </a:rPr>
              <a:t>a:    </a:t>
            </a:r>
            <a:r>
              <a:rPr lang="en-US" altLang="zh-CN" sz="2400" b="1" u="sng" smtClean="0">
                <a:solidFill>
                  <a:schemeClr val="folHlink"/>
                </a:solidFill>
              </a:rPr>
              <a:t>3.0</a:t>
            </a:r>
            <a:r>
              <a:rPr lang="en-US" altLang="zh-CN" sz="2400" b="1" smtClean="0">
                <a:solidFill>
                  <a:schemeClr val="folHlink"/>
                </a:solidFill>
              </a:rPr>
              <a:t>         b:    </a:t>
            </a:r>
            <a:r>
              <a:rPr lang="en-US" altLang="zh-CN" sz="2400" b="1" u="sng" smtClean="0">
                <a:solidFill>
                  <a:schemeClr val="folHlink"/>
                </a:solidFill>
              </a:rPr>
              <a:t>4 </a:t>
            </a:r>
            <a:r>
              <a:rPr lang="en-US" altLang="zh-CN" sz="2400" b="1" smtClean="0">
                <a:solidFill>
                  <a:schemeClr val="folHlink"/>
                </a:solidFill>
              </a:rPr>
              <a:t>            c:   </a:t>
            </a:r>
            <a:r>
              <a:rPr lang="en-US" altLang="zh-CN" sz="2400" b="1" u="sng" smtClean="0">
                <a:solidFill>
                  <a:schemeClr val="folHlink"/>
                </a:solidFill>
              </a:rPr>
              <a:t>81.0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2" end="2"/>
                                            </p:txEl>
                                          </p:spTgt>
                                        </p:tgtEl>
                                        <p:attrNameLst>
                                          <p:attrName>style.visibility</p:attrName>
                                        </p:attrNameLst>
                                      </p:cBhvr>
                                      <p:to>
                                        <p:strVal val="visible"/>
                                      </p:to>
                                    </p:set>
                                    <p:anim calcmode="lin" valueType="num">
                                      <p:cBhvr additive="base">
                                        <p:cTn id="7"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8131">
                                            <p:txEl>
                                              <p:pRg st="3" end="3"/>
                                            </p:txEl>
                                          </p:spTgt>
                                        </p:tgtEl>
                                        <p:attrNameLst>
                                          <p:attrName>style.visibility</p:attrName>
                                        </p:attrNameLst>
                                      </p:cBhvr>
                                      <p:to>
                                        <p:strVal val="visible"/>
                                      </p:to>
                                    </p:set>
                                    <p:anim calcmode="lin" valueType="num">
                                      <p:cBhvr additive="base">
                                        <p:cTn id="11"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813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8131">
                                            <p:txEl>
                                              <p:pRg st="4" end="4"/>
                                            </p:txEl>
                                          </p:spTgt>
                                        </p:tgtEl>
                                        <p:attrNameLst>
                                          <p:attrName>style.visibility</p:attrName>
                                        </p:attrNameLst>
                                      </p:cBhvr>
                                      <p:to>
                                        <p:strVal val="visible"/>
                                      </p:to>
                                    </p:set>
                                    <p:anim calcmode="lin" valueType="num">
                                      <p:cBhvr additive="base">
                                        <p:cTn id="15" dur="500" fill="hold"/>
                                        <p:tgtEl>
                                          <p:spTgt spid="4813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81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8131">
                                            <p:txEl>
                                              <p:pRg st="5" end="5"/>
                                            </p:txEl>
                                          </p:spTgt>
                                        </p:tgtEl>
                                        <p:attrNameLst>
                                          <p:attrName>style.visibility</p:attrName>
                                        </p:attrNameLst>
                                      </p:cBhvr>
                                      <p:to>
                                        <p:strVal val="visible"/>
                                      </p:to>
                                    </p:set>
                                    <p:anim calcmode="lin" valueType="num">
                                      <p:cBhvr additive="base">
                                        <p:cTn id="21" dur="500" fill="hold"/>
                                        <p:tgtEl>
                                          <p:spTgt spid="48131">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8131">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8131">
                                            <p:txEl>
                                              <p:pRg st="6" end="6"/>
                                            </p:txEl>
                                          </p:spTgt>
                                        </p:tgtEl>
                                        <p:attrNameLst>
                                          <p:attrName>style.visibility</p:attrName>
                                        </p:attrNameLst>
                                      </p:cBhvr>
                                      <p:to>
                                        <p:strVal val="visible"/>
                                      </p:to>
                                    </p:set>
                                    <p:anim calcmode="lin" valueType="num">
                                      <p:cBhvr additive="base">
                                        <p:cTn id="25" dur="500" fill="hold"/>
                                        <p:tgtEl>
                                          <p:spTgt spid="4813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1">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8131">
                                            <p:txEl>
                                              <p:pRg st="7" end="7"/>
                                            </p:txEl>
                                          </p:spTgt>
                                        </p:tgtEl>
                                        <p:attrNameLst>
                                          <p:attrName>style.visibility</p:attrName>
                                        </p:attrNameLst>
                                      </p:cBhvr>
                                      <p:to>
                                        <p:strVal val="visible"/>
                                      </p:to>
                                    </p:set>
                                    <p:anim calcmode="lin" valueType="num">
                                      <p:cBhvr additive="base">
                                        <p:cTn id="29" dur="500" fill="hold"/>
                                        <p:tgtEl>
                                          <p:spTgt spid="48131">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813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48131">
                                            <p:txEl>
                                              <p:pRg st="8" end="8"/>
                                            </p:txEl>
                                          </p:spTgt>
                                        </p:tgtEl>
                                        <p:attrNameLst>
                                          <p:attrName>style.visibility</p:attrName>
                                        </p:attrNameLst>
                                      </p:cBhvr>
                                      <p:to>
                                        <p:strVal val="visible"/>
                                      </p:to>
                                    </p:set>
                                    <p:anim calcmode="lin" valueType="num">
                                      <p:cBhvr additive="base">
                                        <p:cTn id="35" dur="500" fill="hold"/>
                                        <p:tgtEl>
                                          <p:spTgt spid="48131">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8131">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8131">
                                            <p:txEl>
                                              <p:pRg st="9" end="9"/>
                                            </p:txEl>
                                          </p:spTgt>
                                        </p:tgtEl>
                                        <p:attrNameLst>
                                          <p:attrName>style.visibility</p:attrName>
                                        </p:attrNameLst>
                                      </p:cBhvr>
                                      <p:to>
                                        <p:strVal val="visible"/>
                                      </p:to>
                                    </p:set>
                                    <p:anim calcmode="lin" valueType="num">
                                      <p:cBhvr additive="base">
                                        <p:cTn id="39" dur="500" fill="hold"/>
                                        <p:tgtEl>
                                          <p:spTgt spid="48131">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813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函数声明</a:t>
            </a:r>
            <a:endParaRPr lang="zh-CN" altLang="en-US" dirty="0"/>
          </a:p>
        </p:txBody>
      </p:sp>
      <p:sp>
        <p:nvSpPr>
          <p:cNvPr id="3" name="内容占位符 2"/>
          <p:cNvSpPr>
            <a:spLocks noGrp="1"/>
          </p:cNvSpPr>
          <p:nvPr>
            <p:ph idx="1"/>
          </p:nvPr>
        </p:nvSpPr>
        <p:spPr>
          <a:xfrm>
            <a:off x="457200" y="1556792"/>
            <a:ext cx="8229600" cy="5069160"/>
          </a:xfrm>
        </p:spPr>
        <p:txBody>
          <a:bodyPr>
            <a:normAutofit fontScale="85000" lnSpcReduction="10000"/>
          </a:bodyPr>
          <a:lstStyle/>
          <a:p>
            <a:pPr>
              <a:lnSpc>
                <a:spcPct val="120000"/>
              </a:lnSpc>
              <a:defRPr/>
            </a:pPr>
            <a:r>
              <a:rPr lang="zh-CN" altLang="en-US" dirty="0" smtClean="0"/>
              <a:t>程序中调用的所有函数都要有定义。</a:t>
            </a:r>
            <a:endParaRPr lang="en-US" altLang="zh-CN" dirty="0" smtClean="0"/>
          </a:p>
          <a:p>
            <a:pPr>
              <a:lnSpc>
                <a:spcPct val="120000"/>
              </a:lnSpc>
              <a:defRPr/>
            </a:pPr>
            <a:r>
              <a:rPr lang="zh-CN" altLang="en-US" dirty="0"/>
              <a:t>如果在调用</a:t>
            </a:r>
            <a:r>
              <a:rPr lang="zh-CN" altLang="en-US" dirty="0" smtClean="0"/>
              <a:t>前没见到函数的定义（如在</a:t>
            </a:r>
            <a:r>
              <a:rPr lang="en-US" altLang="zh-CN" dirty="0" smtClean="0"/>
              <a:t>C++</a:t>
            </a:r>
            <a:r>
              <a:rPr lang="zh-CN" altLang="en-US" dirty="0" smtClean="0"/>
              <a:t>的标准库、</a:t>
            </a:r>
            <a:r>
              <a:rPr lang="zh-CN" altLang="en-US" dirty="0"/>
              <a:t>在本源文件中调用点</a:t>
            </a:r>
            <a:r>
              <a:rPr lang="zh-CN" altLang="en-US" dirty="0" smtClean="0"/>
              <a:t>之后或在其它源文件中定义</a:t>
            </a:r>
            <a:r>
              <a:rPr lang="zh-CN" altLang="en-US" dirty="0"/>
              <a:t>）</a:t>
            </a:r>
            <a:r>
              <a:rPr lang="zh-CN" altLang="en-US" dirty="0" smtClean="0"/>
              <a:t>，则在调用前需要对被调用的函数进行声明。</a:t>
            </a:r>
            <a:endParaRPr lang="en-US" altLang="zh-CN" dirty="0" smtClean="0"/>
          </a:p>
          <a:p>
            <a:pPr>
              <a:lnSpc>
                <a:spcPct val="120000"/>
              </a:lnSpc>
              <a:defRPr/>
            </a:pPr>
            <a:r>
              <a:rPr lang="zh-CN" altLang="en-US" dirty="0" smtClean="0"/>
              <a:t>函数声明的格式如下：</a:t>
            </a:r>
          </a:p>
          <a:p>
            <a:pPr lvl="1">
              <a:lnSpc>
                <a:spcPct val="120000"/>
              </a:lnSpc>
              <a:defRPr/>
            </a:pPr>
            <a:r>
              <a:rPr lang="en-US" altLang="zh-CN" dirty="0" smtClean="0"/>
              <a:t>&lt;</a:t>
            </a:r>
            <a:r>
              <a:rPr lang="zh-CN" altLang="en-US" dirty="0" smtClean="0"/>
              <a:t>返回值类型</a:t>
            </a:r>
            <a:r>
              <a:rPr lang="en-US" altLang="zh-CN" dirty="0" smtClean="0"/>
              <a:t>&gt; &lt;</a:t>
            </a:r>
            <a:r>
              <a:rPr lang="zh-CN" altLang="en-US" dirty="0" smtClean="0"/>
              <a:t>函数名</a:t>
            </a:r>
            <a:r>
              <a:rPr lang="en-US" altLang="zh-CN" dirty="0" smtClean="0"/>
              <a:t>&gt;(&lt;</a:t>
            </a:r>
            <a:r>
              <a:rPr lang="zh-CN" altLang="en-US" dirty="0" smtClean="0"/>
              <a:t>形式参数表</a:t>
            </a:r>
            <a:r>
              <a:rPr lang="en-US" altLang="zh-CN" dirty="0" smtClean="0"/>
              <a:t>&gt;);</a:t>
            </a:r>
          </a:p>
          <a:p>
            <a:pPr marL="457200" lvl="1" indent="0">
              <a:lnSpc>
                <a:spcPct val="120000"/>
              </a:lnSpc>
              <a:buFontTx/>
              <a:buNone/>
              <a:defRPr/>
            </a:pPr>
            <a:r>
              <a:rPr lang="zh-CN" altLang="en-US" dirty="0"/>
              <a:t>或</a:t>
            </a:r>
            <a:endParaRPr lang="en-US" altLang="zh-CN" dirty="0" smtClean="0"/>
          </a:p>
          <a:p>
            <a:pPr lvl="1">
              <a:lnSpc>
                <a:spcPct val="120000"/>
              </a:lnSpc>
              <a:defRPr/>
            </a:pPr>
            <a:r>
              <a:rPr lang="en-US" altLang="zh-CN" dirty="0" smtClean="0"/>
              <a:t>extern &lt;</a:t>
            </a:r>
            <a:r>
              <a:rPr lang="zh-CN" altLang="en-US" dirty="0" smtClean="0"/>
              <a:t>返回值类型</a:t>
            </a:r>
            <a:r>
              <a:rPr lang="en-US" altLang="zh-CN" dirty="0" smtClean="0"/>
              <a:t>&gt; &lt;</a:t>
            </a:r>
            <a:r>
              <a:rPr lang="zh-CN" altLang="en-US" dirty="0" smtClean="0"/>
              <a:t>函数名</a:t>
            </a:r>
            <a:r>
              <a:rPr lang="en-US" altLang="zh-CN" dirty="0" smtClean="0"/>
              <a:t>&gt;(&lt;</a:t>
            </a:r>
            <a:r>
              <a:rPr lang="zh-CN" altLang="en-US" dirty="0" smtClean="0"/>
              <a:t>形式参数表</a:t>
            </a:r>
            <a:r>
              <a:rPr lang="en-US" altLang="zh-CN" dirty="0" smtClean="0"/>
              <a:t>&gt;);</a:t>
            </a:r>
          </a:p>
          <a:p>
            <a:pPr>
              <a:lnSpc>
                <a:spcPct val="120000"/>
              </a:lnSpc>
              <a:defRPr/>
            </a:pPr>
            <a:r>
              <a:rPr lang="zh-CN" altLang="en-US" dirty="0">
                <a:cs typeface="Courier New" pitchFamily="49" charset="0"/>
              </a:rPr>
              <a:t>在函数声明中，</a:t>
            </a:r>
            <a:r>
              <a:rPr lang="en-US" altLang="zh-CN" dirty="0">
                <a:cs typeface="Courier New" pitchFamily="49" charset="0"/>
              </a:rPr>
              <a:t>&lt;</a:t>
            </a:r>
            <a:r>
              <a:rPr lang="zh-CN" altLang="en-US" dirty="0">
                <a:cs typeface="Courier New" pitchFamily="49" charset="0"/>
              </a:rPr>
              <a:t>形式参数表</a:t>
            </a:r>
            <a:r>
              <a:rPr lang="en-US" altLang="zh-CN" dirty="0">
                <a:cs typeface="Courier New" pitchFamily="49" charset="0"/>
              </a:rPr>
              <a:t>&gt;</a:t>
            </a:r>
            <a:r>
              <a:rPr lang="zh-CN" altLang="en-US" dirty="0">
                <a:cs typeface="Courier New" pitchFamily="49" charset="0"/>
              </a:rPr>
              <a:t>中可以</a:t>
            </a:r>
            <a:r>
              <a:rPr lang="zh-CN" altLang="en-US" dirty="0">
                <a:solidFill>
                  <a:schemeClr val="folHlink"/>
                </a:solidFill>
                <a:cs typeface="Courier New" pitchFamily="49" charset="0"/>
              </a:rPr>
              <a:t>只列出形参的类型而不写形参名</a:t>
            </a:r>
            <a:r>
              <a:rPr lang="zh-CN" altLang="en-US" dirty="0">
                <a:cs typeface="Courier New" pitchFamily="49"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913"/>
            <a:ext cx="5122863" cy="6408737"/>
          </a:xfrm>
        </p:spPr>
        <p:txBody>
          <a:bodyPr>
            <a:normAutofit fontScale="70000" lnSpcReduction="20000"/>
          </a:bodyPr>
          <a:lstStyle/>
          <a:p>
            <a:pPr marL="0" indent="0" eaLnBrk="1" hangingPunct="1">
              <a:lnSpc>
                <a:spcPct val="120000"/>
              </a:lnSpc>
              <a:spcBef>
                <a:spcPct val="0"/>
              </a:spcBef>
              <a:buClrTx/>
              <a:buFont typeface="Wingdings" pitchFamily="2" charset="2"/>
              <a:buNone/>
              <a:defRPr/>
            </a:pPr>
            <a:r>
              <a:rPr lang="en-US" altLang="zh-CN" sz="3000" dirty="0" smtClean="0"/>
              <a:t>//file1.cpp</a:t>
            </a:r>
          </a:p>
          <a:p>
            <a:pPr marL="0" indent="0" eaLnBrk="1" hangingPunct="1">
              <a:lnSpc>
                <a:spcPct val="120000"/>
              </a:lnSpc>
              <a:spcBef>
                <a:spcPct val="0"/>
              </a:spcBef>
              <a:buClrTx/>
              <a:buFont typeface="Wingdings" pitchFamily="2" charset="2"/>
              <a:buNone/>
              <a:defRPr/>
            </a:pPr>
            <a:r>
              <a:rPr lang="en-US" altLang="zh-CN" sz="3000" dirty="0" smtClean="0"/>
              <a:t>void  f1() //</a:t>
            </a:r>
            <a:r>
              <a:rPr lang="zh-CN" altLang="en-US" sz="3000" dirty="0" smtClean="0">
                <a:solidFill>
                  <a:srgbClr val="FFC000"/>
                </a:solidFill>
              </a:rPr>
              <a:t>定义</a:t>
            </a:r>
          </a:p>
          <a:p>
            <a:pPr marL="0" indent="0" eaLnBrk="1" hangingPunct="1">
              <a:lnSpc>
                <a:spcPct val="120000"/>
              </a:lnSpc>
              <a:spcBef>
                <a:spcPct val="0"/>
              </a:spcBef>
              <a:buClrTx/>
              <a:buFont typeface="Wingdings" pitchFamily="2" charset="2"/>
              <a:buNone/>
              <a:defRPr/>
            </a:pPr>
            <a:r>
              <a:rPr lang="en-US" altLang="zh-CN" sz="3000" dirty="0" smtClean="0"/>
              <a:t>{ ......</a:t>
            </a:r>
          </a:p>
          <a:p>
            <a:pPr marL="0" indent="0" eaLnBrk="1" hangingPunct="1">
              <a:lnSpc>
                <a:spcPct val="120000"/>
              </a:lnSpc>
              <a:spcBef>
                <a:spcPct val="0"/>
              </a:spcBef>
              <a:buClrTx/>
              <a:buFont typeface="Wingdings" pitchFamily="2" charset="2"/>
              <a:buNone/>
              <a:defRPr/>
            </a:pPr>
            <a:r>
              <a:rPr lang="en-US" altLang="zh-CN" sz="3000" dirty="0" smtClean="0"/>
              <a:t>} </a:t>
            </a:r>
          </a:p>
          <a:p>
            <a:pPr marL="0" indent="0" eaLnBrk="1" hangingPunct="1">
              <a:lnSpc>
                <a:spcPct val="120000"/>
              </a:lnSpc>
              <a:spcBef>
                <a:spcPct val="0"/>
              </a:spcBef>
              <a:buClrTx/>
              <a:buFont typeface="Wingdings" pitchFamily="2" charset="2"/>
              <a:buNone/>
              <a:defRPr/>
            </a:pPr>
            <a:r>
              <a:rPr lang="en-US" altLang="zh-CN" sz="3000" dirty="0" err="1" smtClean="0"/>
              <a:t>int</a:t>
            </a:r>
            <a:r>
              <a:rPr lang="en-US" altLang="zh-CN" sz="3000" dirty="0" smtClean="0"/>
              <a:t> main() //</a:t>
            </a:r>
            <a:r>
              <a:rPr lang="zh-CN" altLang="en-US" sz="3000" dirty="0" smtClean="0">
                <a:solidFill>
                  <a:srgbClr val="FFC000"/>
                </a:solidFill>
              </a:rPr>
              <a:t>定义</a:t>
            </a:r>
          </a:p>
          <a:p>
            <a:pPr marL="0" indent="0" eaLnBrk="1" hangingPunct="1">
              <a:lnSpc>
                <a:spcPct val="120000"/>
              </a:lnSpc>
              <a:spcBef>
                <a:spcPct val="0"/>
              </a:spcBef>
              <a:buClrTx/>
              <a:buFont typeface="Wingdings" pitchFamily="2" charset="2"/>
              <a:buNone/>
              <a:defRPr/>
            </a:pPr>
            <a:r>
              <a:rPr lang="en-US" altLang="zh-CN" sz="3000" dirty="0" smtClean="0"/>
              <a:t>{ void f2(); //</a:t>
            </a:r>
            <a:r>
              <a:rPr lang="zh-CN" altLang="en-US" sz="3000" dirty="0" smtClean="0">
                <a:solidFill>
                  <a:srgbClr val="FFC000"/>
                </a:solidFill>
              </a:rPr>
              <a:t>声明</a:t>
            </a:r>
          </a:p>
          <a:p>
            <a:pPr marL="0" indent="0" eaLnBrk="1" hangingPunct="1">
              <a:lnSpc>
                <a:spcPct val="120000"/>
              </a:lnSpc>
              <a:spcBef>
                <a:spcPct val="0"/>
              </a:spcBef>
              <a:buClrTx/>
              <a:buFont typeface="Wingdings" pitchFamily="2" charset="2"/>
              <a:buNone/>
              <a:defRPr/>
            </a:pPr>
            <a:r>
              <a:rPr lang="zh-CN" altLang="en-US" sz="3000" dirty="0" smtClean="0"/>
              <a:t>   </a:t>
            </a:r>
            <a:r>
              <a:rPr lang="en-US" altLang="zh-CN" sz="3000" dirty="0" err="1" smtClean="0"/>
              <a:t>int</a:t>
            </a:r>
            <a:r>
              <a:rPr lang="en-US" altLang="zh-CN" sz="3000" dirty="0" smtClean="0"/>
              <a:t> g(</a:t>
            </a:r>
            <a:r>
              <a:rPr lang="en-US" altLang="zh-CN" sz="3000" dirty="0" err="1" smtClean="0"/>
              <a:t>int</a:t>
            </a:r>
            <a:r>
              <a:rPr lang="en-US" altLang="zh-CN" sz="3000" dirty="0" smtClean="0"/>
              <a:t>); //</a:t>
            </a:r>
            <a:r>
              <a:rPr lang="zh-CN" altLang="en-US" sz="3000" dirty="0" smtClean="0">
                <a:solidFill>
                  <a:srgbClr val="FFC000"/>
                </a:solidFill>
              </a:rPr>
              <a:t>声明</a:t>
            </a:r>
          </a:p>
          <a:p>
            <a:pPr marL="0" indent="0" eaLnBrk="1" hangingPunct="1">
              <a:lnSpc>
                <a:spcPct val="120000"/>
              </a:lnSpc>
              <a:spcBef>
                <a:spcPct val="0"/>
              </a:spcBef>
              <a:buClrTx/>
              <a:buFont typeface="Wingdings" pitchFamily="2" charset="2"/>
              <a:buNone/>
              <a:defRPr/>
            </a:pPr>
            <a:r>
              <a:rPr lang="zh-CN" altLang="en-US" sz="3000" dirty="0" smtClean="0"/>
              <a:t>   </a:t>
            </a:r>
            <a:r>
              <a:rPr lang="en-US" altLang="zh-CN" sz="3000" dirty="0" smtClean="0"/>
              <a:t>f1(); //</a:t>
            </a:r>
            <a:r>
              <a:rPr lang="zh-CN" altLang="en-US" sz="3000" dirty="0" smtClean="0">
                <a:solidFill>
                  <a:srgbClr val="FFC000"/>
                </a:solidFill>
              </a:rPr>
              <a:t>调用</a:t>
            </a:r>
          </a:p>
          <a:p>
            <a:pPr marL="0" indent="0" eaLnBrk="1" hangingPunct="1">
              <a:lnSpc>
                <a:spcPct val="120000"/>
              </a:lnSpc>
              <a:spcBef>
                <a:spcPct val="0"/>
              </a:spcBef>
              <a:buClrTx/>
              <a:buFont typeface="Wingdings" pitchFamily="2" charset="2"/>
              <a:buNone/>
              <a:defRPr/>
            </a:pPr>
            <a:r>
              <a:rPr lang="zh-CN" altLang="en-US" sz="3000" dirty="0" smtClean="0"/>
              <a:t>   </a:t>
            </a:r>
            <a:r>
              <a:rPr lang="en-US" altLang="zh-CN" sz="3000" dirty="0" smtClean="0"/>
              <a:t>f2(); //</a:t>
            </a:r>
            <a:r>
              <a:rPr lang="zh-CN" altLang="en-US" sz="3000" dirty="0" smtClean="0">
                <a:solidFill>
                  <a:srgbClr val="FFC000"/>
                </a:solidFill>
              </a:rPr>
              <a:t>调用</a:t>
            </a:r>
          </a:p>
          <a:p>
            <a:pPr marL="0" indent="0" eaLnBrk="1" hangingPunct="1">
              <a:lnSpc>
                <a:spcPct val="120000"/>
              </a:lnSpc>
              <a:spcBef>
                <a:spcPct val="0"/>
              </a:spcBef>
              <a:buClrTx/>
              <a:buFont typeface="Wingdings" pitchFamily="2" charset="2"/>
              <a:buNone/>
              <a:defRPr/>
            </a:pPr>
            <a:r>
              <a:rPr lang="zh-CN" altLang="en-US" sz="3000" dirty="0" smtClean="0"/>
              <a:t>   </a:t>
            </a:r>
            <a:r>
              <a:rPr lang="en-US" altLang="zh-CN" sz="3000" dirty="0" err="1" smtClean="0"/>
              <a:t>int</a:t>
            </a:r>
            <a:r>
              <a:rPr lang="en-US" altLang="zh-CN" sz="3000" dirty="0" smtClean="0"/>
              <a:t> x;</a:t>
            </a:r>
          </a:p>
          <a:p>
            <a:pPr marL="0" indent="0" eaLnBrk="1" hangingPunct="1">
              <a:lnSpc>
                <a:spcPct val="120000"/>
              </a:lnSpc>
              <a:spcBef>
                <a:spcPct val="0"/>
              </a:spcBef>
              <a:buClrTx/>
              <a:buFont typeface="Wingdings" pitchFamily="2" charset="2"/>
              <a:buNone/>
              <a:defRPr/>
            </a:pPr>
            <a:r>
              <a:rPr lang="en-US" altLang="zh-CN" sz="3000" dirty="0" smtClean="0"/>
              <a:t>   x = g(10); //</a:t>
            </a:r>
            <a:r>
              <a:rPr lang="zh-CN" altLang="en-US" sz="3000" dirty="0" smtClean="0">
                <a:solidFill>
                  <a:srgbClr val="FFC000"/>
                </a:solidFill>
              </a:rPr>
              <a:t>调用</a:t>
            </a:r>
          </a:p>
          <a:p>
            <a:pPr marL="0" indent="0" eaLnBrk="1" hangingPunct="1">
              <a:lnSpc>
                <a:spcPct val="120000"/>
              </a:lnSpc>
              <a:spcBef>
                <a:spcPct val="0"/>
              </a:spcBef>
              <a:buClrTx/>
              <a:buFont typeface="Wingdings" pitchFamily="2" charset="2"/>
              <a:buNone/>
              <a:defRPr/>
            </a:pPr>
            <a:r>
              <a:rPr lang="zh-CN" altLang="en-US" sz="3000" dirty="0" smtClean="0"/>
              <a:t>   </a:t>
            </a:r>
            <a:r>
              <a:rPr lang="en-US" altLang="zh-CN" sz="3000" dirty="0" smtClean="0"/>
              <a:t>......</a:t>
            </a:r>
          </a:p>
          <a:p>
            <a:pPr marL="0" indent="0" eaLnBrk="1" hangingPunct="1">
              <a:lnSpc>
                <a:spcPct val="120000"/>
              </a:lnSpc>
              <a:spcBef>
                <a:spcPct val="0"/>
              </a:spcBef>
              <a:buClrTx/>
              <a:buFont typeface="Wingdings" pitchFamily="2" charset="2"/>
              <a:buNone/>
              <a:defRPr/>
            </a:pPr>
            <a:r>
              <a:rPr lang="en-US" altLang="zh-CN" sz="3000" dirty="0" smtClean="0"/>
              <a:t>   return 0;</a:t>
            </a:r>
          </a:p>
          <a:p>
            <a:pPr marL="0" indent="0" eaLnBrk="1" hangingPunct="1">
              <a:lnSpc>
                <a:spcPct val="120000"/>
              </a:lnSpc>
              <a:spcBef>
                <a:spcPct val="0"/>
              </a:spcBef>
              <a:buClrTx/>
              <a:buFont typeface="Wingdings" pitchFamily="2" charset="2"/>
              <a:buNone/>
              <a:defRPr/>
            </a:pPr>
            <a:r>
              <a:rPr lang="en-US" altLang="zh-CN" sz="3000" dirty="0" smtClean="0"/>
              <a:t>} </a:t>
            </a:r>
          </a:p>
          <a:p>
            <a:pPr marL="0" indent="0" eaLnBrk="1" hangingPunct="1">
              <a:lnSpc>
                <a:spcPct val="120000"/>
              </a:lnSpc>
              <a:spcBef>
                <a:spcPct val="0"/>
              </a:spcBef>
              <a:buClrTx/>
              <a:buFont typeface="Wingdings" pitchFamily="2" charset="2"/>
              <a:buNone/>
              <a:defRPr/>
            </a:pPr>
            <a:r>
              <a:rPr lang="en-US" altLang="zh-CN" sz="3000" dirty="0" smtClean="0"/>
              <a:t>void f2() //</a:t>
            </a:r>
            <a:r>
              <a:rPr lang="zh-CN" altLang="en-US" sz="3000" dirty="0" smtClean="0">
                <a:solidFill>
                  <a:srgbClr val="FFC000"/>
                </a:solidFill>
              </a:rPr>
              <a:t>定义</a:t>
            </a:r>
          </a:p>
          <a:p>
            <a:pPr marL="0" indent="0" eaLnBrk="1" hangingPunct="1">
              <a:lnSpc>
                <a:spcPct val="120000"/>
              </a:lnSpc>
              <a:spcBef>
                <a:spcPct val="0"/>
              </a:spcBef>
              <a:buClrTx/>
              <a:buFont typeface="Wingdings" pitchFamily="2" charset="2"/>
              <a:buNone/>
              <a:defRPr/>
            </a:pPr>
            <a:r>
              <a:rPr lang="en-US" altLang="zh-CN" sz="3000" dirty="0" smtClean="0"/>
              <a:t>{ ......</a:t>
            </a:r>
          </a:p>
          <a:p>
            <a:pPr marL="0" indent="0" eaLnBrk="1" hangingPunct="1">
              <a:lnSpc>
                <a:spcPct val="120000"/>
              </a:lnSpc>
              <a:spcBef>
                <a:spcPct val="0"/>
              </a:spcBef>
              <a:buClrTx/>
              <a:buFont typeface="Wingdings" pitchFamily="2" charset="2"/>
              <a:buNone/>
              <a:defRPr/>
            </a:pPr>
            <a:r>
              <a:rPr lang="en-US" altLang="zh-CN" sz="3000" dirty="0" smtClean="0"/>
              <a:t>}</a:t>
            </a:r>
          </a:p>
          <a:p>
            <a:pPr eaLnBrk="1" hangingPunct="1">
              <a:lnSpc>
                <a:spcPct val="120000"/>
              </a:lnSpc>
              <a:spcBef>
                <a:spcPct val="0"/>
              </a:spcBef>
              <a:buClrTx/>
              <a:defRPr/>
            </a:pPr>
            <a:endParaRPr lang="en-US" altLang="zh-CN" sz="3000" dirty="0" smtClean="0">
              <a:solidFill>
                <a:srgbClr val="FFC000"/>
              </a:solidFill>
            </a:endParaRPr>
          </a:p>
          <a:p>
            <a:pPr eaLnBrk="1" hangingPunct="1">
              <a:lnSpc>
                <a:spcPct val="120000"/>
              </a:lnSpc>
              <a:spcBef>
                <a:spcPct val="0"/>
              </a:spcBef>
              <a:buClrTx/>
              <a:defRPr/>
            </a:pPr>
            <a:r>
              <a:rPr lang="zh-CN" altLang="en-US" sz="4600" dirty="0" smtClean="0">
                <a:solidFill>
                  <a:srgbClr val="FFC000"/>
                </a:solidFill>
              </a:rPr>
              <a:t>函数</a:t>
            </a:r>
            <a:r>
              <a:rPr lang="zh-CN" altLang="en-US" sz="4600" dirty="0">
                <a:solidFill>
                  <a:srgbClr val="FFC000"/>
                </a:solidFill>
              </a:rPr>
              <a:t>声明的作用是什么</a:t>
            </a:r>
            <a:r>
              <a:rPr lang="zh-CN" altLang="en-US" sz="4600" dirty="0" smtClean="0">
                <a:solidFill>
                  <a:srgbClr val="FFC000"/>
                </a:solidFill>
              </a:rPr>
              <a:t>？</a:t>
            </a:r>
            <a:endParaRPr lang="en-US" altLang="zh-CN" sz="4600" dirty="0" smtClean="0">
              <a:solidFill>
                <a:srgbClr val="FFC000"/>
              </a:solidFill>
            </a:endParaRPr>
          </a:p>
        </p:txBody>
      </p:sp>
      <p:sp>
        <p:nvSpPr>
          <p:cNvPr id="2" name="TextBox 1"/>
          <p:cNvSpPr txBox="1"/>
          <p:nvPr/>
        </p:nvSpPr>
        <p:spPr>
          <a:xfrm>
            <a:off x="5514975" y="193675"/>
            <a:ext cx="2531462" cy="1966692"/>
          </a:xfrm>
          <a:prstGeom prst="rect">
            <a:avLst/>
          </a:prstGeom>
          <a:noFill/>
        </p:spPr>
        <p:txBody>
          <a:bodyPr wrap="none">
            <a:spAutoFit/>
          </a:bodyPr>
          <a:lstStyle/>
          <a:p>
            <a:pPr>
              <a:defRPr/>
            </a:pPr>
            <a:r>
              <a:rPr lang="en-US" altLang="zh-CN" sz="2100" b="0" dirty="0">
                <a:solidFill>
                  <a:schemeClr val="tx1"/>
                </a:solidFill>
                <a:effectLst>
                  <a:outerShdw blurRad="38100" dist="38100" dir="2700000" algn="tl">
                    <a:srgbClr val="000000"/>
                  </a:outerShdw>
                </a:effectLst>
                <a:latin typeface="+mn-lt"/>
                <a:ea typeface="+mn-ea"/>
              </a:rPr>
              <a:t>//file2.cpp</a:t>
            </a:r>
          </a:p>
          <a:p>
            <a:pPr>
              <a:defRPr/>
            </a:pPr>
            <a:r>
              <a:rPr lang="en-US" altLang="zh-CN" sz="2100" b="0" dirty="0" err="1">
                <a:solidFill>
                  <a:schemeClr val="tx1"/>
                </a:solidFill>
                <a:effectLst>
                  <a:outerShdw blurRad="38100" dist="38100" dir="2700000" algn="tl">
                    <a:srgbClr val="000000"/>
                  </a:outerShdw>
                </a:effectLst>
                <a:latin typeface="+mn-lt"/>
                <a:ea typeface="+mn-ea"/>
              </a:rPr>
              <a:t>int</a:t>
            </a:r>
            <a:r>
              <a:rPr lang="en-US" altLang="zh-CN" sz="2100" b="0" dirty="0">
                <a:solidFill>
                  <a:schemeClr val="tx1"/>
                </a:solidFill>
                <a:effectLst>
                  <a:outerShdw blurRad="38100" dist="38100" dir="2700000" algn="tl">
                    <a:srgbClr val="000000"/>
                  </a:outerShdw>
                </a:effectLst>
                <a:latin typeface="+mn-lt"/>
                <a:ea typeface="+mn-ea"/>
              </a:rPr>
              <a:t> </a:t>
            </a:r>
            <a:r>
              <a:rPr lang="en-US" altLang="zh-CN" sz="2100" b="0" dirty="0" smtClean="0">
                <a:solidFill>
                  <a:schemeClr val="tx1"/>
                </a:solidFill>
                <a:effectLst>
                  <a:outerShdw blurRad="38100" dist="38100" dir="2700000" algn="tl">
                    <a:srgbClr val="000000"/>
                  </a:outerShdw>
                </a:effectLst>
                <a:latin typeface="+mn-lt"/>
                <a:ea typeface="+mn-ea"/>
              </a:rPr>
              <a:t>g(</a:t>
            </a:r>
            <a:r>
              <a:rPr lang="en-US" altLang="zh-CN" sz="2100" b="0" dirty="0" err="1" smtClean="0">
                <a:solidFill>
                  <a:schemeClr val="tx1"/>
                </a:solidFill>
                <a:effectLst>
                  <a:outerShdw blurRad="38100" dist="38100" dir="2700000" algn="tl">
                    <a:srgbClr val="000000"/>
                  </a:outerShdw>
                </a:effectLst>
                <a:latin typeface="+mn-lt"/>
                <a:ea typeface="+mn-ea"/>
              </a:rPr>
              <a:t>int</a:t>
            </a:r>
            <a:r>
              <a:rPr lang="en-US" altLang="zh-CN" sz="2100" b="0" dirty="0" smtClean="0">
                <a:solidFill>
                  <a:schemeClr val="tx1"/>
                </a:solidFill>
                <a:effectLst>
                  <a:outerShdw blurRad="38100" dist="38100" dir="2700000" algn="tl">
                    <a:srgbClr val="000000"/>
                  </a:outerShdw>
                </a:effectLst>
                <a:latin typeface="+mn-lt"/>
                <a:ea typeface="+mn-ea"/>
              </a:rPr>
              <a:t> n) </a:t>
            </a:r>
            <a:r>
              <a:rPr lang="en-US" altLang="zh-CN" sz="2100" b="0" dirty="0">
                <a:solidFill>
                  <a:schemeClr val="tx1"/>
                </a:solidFill>
                <a:effectLst>
                  <a:outerShdw blurRad="38100" dist="38100" dir="2700000" algn="tl">
                    <a:srgbClr val="000000"/>
                  </a:outerShdw>
                </a:effectLst>
                <a:latin typeface="+mn-lt"/>
                <a:ea typeface="+mn-ea"/>
              </a:rPr>
              <a:t>//</a:t>
            </a:r>
            <a:r>
              <a:rPr lang="zh-CN" altLang="en-US" sz="2100" b="0" dirty="0">
                <a:solidFill>
                  <a:srgbClr val="FFC000"/>
                </a:solidFill>
                <a:effectLst>
                  <a:outerShdw blurRad="38100" dist="38100" dir="2700000" algn="tl">
                    <a:srgbClr val="000000"/>
                  </a:outerShdw>
                </a:effectLst>
                <a:latin typeface="+mn-lt"/>
                <a:ea typeface="+mn-ea"/>
              </a:rPr>
              <a:t>定义</a:t>
            </a:r>
            <a:endParaRPr lang="en-US" altLang="zh-CN" sz="2100" b="0" dirty="0">
              <a:solidFill>
                <a:srgbClr val="FFC000"/>
              </a:solidFill>
              <a:effectLst>
                <a:outerShdw blurRad="38100" dist="38100" dir="2700000" algn="tl">
                  <a:srgbClr val="000000"/>
                </a:outerShdw>
              </a:effectLst>
              <a:latin typeface="+mn-lt"/>
              <a:ea typeface="+mn-ea"/>
            </a:endParaRPr>
          </a:p>
          <a:p>
            <a:pPr>
              <a:defRPr/>
            </a:pPr>
            <a:r>
              <a:rPr lang="en-US" altLang="zh-CN" sz="2100" b="0" dirty="0">
                <a:solidFill>
                  <a:schemeClr val="tx1"/>
                </a:solidFill>
                <a:effectLst>
                  <a:outerShdw blurRad="38100" dist="38100" dir="2700000" algn="tl">
                    <a:srgbClr val="000000"/>
                  </a:outerShdw>
                </a:effectLst>
                <a:latin typeface="+mn-lt"/>
                <a:ea typeface="+mn-ea"/>
              </a:rPr>
              <a:t>{ ......</a:t>
            </a:r>
          </a:p>
          <a:p>
            <a:pPr>
              <a:defRPr/>
            </a:pPr>
            <a:r>
              <a:rPr lang="en-US" altLang="zh-CN" sz="2100" b="0" dirty="0">
                <a:solidFill>
                  <a:schemeClr val="tx1"/>
                </a:solidFill>
                <a:effectLst>
                  <a:outerShdw blurRad="38100" dist="38100" dir="2700000" algn="tl">
                    <a:srgbClr val="000000"/>
                  </a:outerShdw>
                </a:effectLst>
                <a:latin typeface="+mn-lt"/>
                <a:ea typeface="+mn-ea"/>
              </a:rPr>
              <a:t>}</a:t>
            </a:r>
          </a:p>
          <a:p>
            <a:pPr>
              <a:defRPr/>
            </a:pPr>
            <a:r>
              <a:rPr lang="en-US" altLang="zh-CN" sz="2100" b="0" dirty="0">
                <a:solidFill>
                  <a:schemeClr val="tx1"/>
                </a:solidFill>
                <a:effectLst>
                  <a:outerShdw blurRad="38100" dist="38100" dir="2700000" algn="tl">
                    <a:srgbClr val="000000"/>
                  </a:outerShdw>
                </a:effectLst>
                <a:latin typeface="+mn-lt"/>
                <a:ea typeface="+mn-ea"/>
              </a:rPr>
              <a:t>......</a:t>
            </a:r>
            <a:endParaRPr lang="zh-CN" altLang="en-US" sz="2100" b="0" dirty="0">
              <a:solidFill>
                <a:schemeClr val="tx1"/>
              </a:solidFill>
              <a:effectLst>
                <a:outerShdw blurRad="38100" dist="38100" dir="2700000" algn="tl">
                  <a:srgbClr val="000000"/>
                </a:outerShdw>
              </a:effectLst>
              <a:latin typeface="+mn-lt"/>
              <a:ea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39825"/>
          </a:xfrm>
        </p:spPr>
        <p:txBody>
          <a:bodyPr/>
          <a:lstStyle/>
          <a:p>
            <a:pPr>
              <a:defRPr/>
            </a:pPr>
            <a:r>
              <a:rPr lang="zh-CN" altLang="en-US" sz="4000" dirty="0" smtClean="0"/>
              <a:t>例：用函数实现求小于</a:t>
            </a:r>
            <a:r>
              <a:rPr lang="en-US" altLang="zh-CN" sz="4000" dirty="0" smtClean="0"/>
              <a:t>n</a:t>
            </a:r>
            <a:r>
              <a:rPr lang="zh-CN" altLang="en-US" sz="4000" dirty="0" smtClean="0"/>
              <a:t>的所有</a:t>
            </a:r>
            <a:r>
              <a:rPr lang="zh-CN" altLang="en-US" sz="4000" dirty="0" smtClean="0"/>
              <a:t>素数</a:t>
            </a:r>
            <a:r>
              <a:rPr lang="en-US" altLang="zh-CN" sz="4000" dirty="0" smtClean="0"/>
              <a:t/>
            </a:r>
            <a:br>
              <a:rPr lang="en-US" altLang="zh-CN" sz="4000" dirty="0" smtClean="0"/>
            </a:br>
            <a:r>
              <a:rPr lang="zh-CN" altLang="en-US" sz="4000" dirty="0" smtClean="0"/>
              <a:t>（每输出</a:t>
            </a:r>
            <a:r>
              <a:rPr lang="en-US" altLang="zh-CN" sz="4000" dirty="0" smtClean="0"/>
              <a:t>6</a:t>
            </a:r>
            <a:r>
              <a:rPr lang="zh-CN" altLang="en-US" sz="4000" dirty="0" smtClean="0"/>
              <a:t>个素数换一行）</a:t>
            </a:r>
            <a:endParaRPr lang="zh-CN" altLang="en-US" sz="4000" dirty="0"/>
          </a:p>
        </p:txBody>
      </p:sp>
      <p:sp>
        <p:nvSpPr>
          <p:cNvPr id="3" name="内容占位符 2"/>
          <p:cNvSpPr>
            <a:spLocks noGrp="1"/>
          </p:cNvSpPr>
          <p:nvPr>
            <p:ph idx="1"/>
          </p:nvPr>
        </p:nvSpPr>
        <p:spPr>
          <a:xfrm>
            <a:off x="457200" y="1312341"/>
            <a:ext cx="8229600" cy="3268787"/>
          </a:xfrm>
        </p:spPr>
        <p:txBody>
          <a:bodyPr>
            <a:normAutofit fontScale="77500" lnSpcReduction="20000"/>
          </a:bodyPr>
          <a:lstStyle/>
          <a:p>
            <a:pPr>
              <a:lnSpc>
                <a:spcPct val="120000"/>
              </a:lnSpc>
              <a:defRPr/>
            </a:pPr>
            <a:r>
              <a:rPr lang="zh-CN" altLang="en-US" dirty="0" smtClean="0"/>
              <a:t>该问题实际上包含两个子问题：</a:t>
            </a:r>
            <a:endParaRPr lang="en-US" altLang="zh-CN" dirty="0" smtClean="0"/>
          </a:p>
          <a:p>
            <a:pPr lvl="1">
              <a:lnSpc>
                <a:spcPct val="120000"/>
              </a:lnSpc>
              <a:defRPr/>
            </a:pPr>
            <a:r>
              <a:rPr lang="zh-CN" altLang="en-US" dirty="0" smtClean="0"/>
              <a:t>判断某个数是否为素数</a:t>
            </a:r>
            <a:endParaRPr lang="en-US" altLang="zh-CN" dirty="0" smtClean="0"/>
          </a:p>
          <a:p>
            <a:pPr lvl="1">
              <a:lnSpc>
                <a:spcPct val="120000"/>
              </a:lnSpc>
              <a:defRPr/>
            </a:pPr>
            <a:r>
              <a:rPr lang="zh-CN" altLang="en-US" dirty="0" smtClean="0"/>
              <a:t>输出识别出的素数。</a:t>
            </a:r>
            <a:endParaRPr lang="en-US" altLang="zh-CN" dirty="0" smtClean="0"/>
          </a:p>
          <a:p>
            <a:pPr>
              <a:lnSpc>
                <a:spcPct val="120000"/>
              </a:lnSpc>
              <a:defRPr/>
            </a:pPr>
            <a:r>
              <a:rPr lang="zh-CN" altLang="en-US" dirty="0" smtClean="0"/>
              <a:t>可以用两个函数来分别解决两个子问题，在解决主要问题的过程中通过调用这两个函数来解决子问题</a:t>
            </a:r>
            <a:r>
              <a:rPr lang="zh-CN" altLang="en-US" dirty="0"/>
              <a:t>。</a:t>
            </a:r>
            <a:endParaRPr lang="en-US" altLang="zh-CN" dirty="0" smtClean="0"/>
          </a:p>
          <a:p>
            <a:pPr>
              <a:lnSpc>
                <a:spcPct val="120000"/>
              </a:lnSpc>
              <a:defRPr/>
            </a:pPr>
            <a:r>
              <a:rPr lang="zh-CN" altLang="en-US" dirty="0" smtClean="0"/>
              <a:t>先考虑主要问题的实现，再考虑这两个子问题的实现，这样，将使得程序容易设计和理解。</a:t>
            </a:r>
            <a:endParaRPr lang="zh-CN" altLang="en-US" dirty="0"/>
          </a:p>
        </p:txBody>
      </p:sp>
      <p:sp>
        <p:nvSpPr>
          <p:cNvPr id="4" name="Text Box 0"/>
          <p:cNvSpPr txBox="1">
            <a:spLocks noChangeArrowheads="1"/>
          </p:cNvSpPr>
          <p:nvPr/>
        </p:nvSpPr>
        <p:spPr bwMode="auto">
          <a:xfrm>
            <a:off x="3060700" y="4653136"/>
            <a:ext cx="1489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marL="990600" indent="-533400">
              <a:spcBef>
                <a:spcPct val="0"/>
              </a:spcBef>
              <a:defRPr kumimoji="1" sz="2400">
                <a:solidFill>
                  <a:schemeClr val="tx1"/>
                </a:solidFill>
                <a:latin typeface="Times New Roman" pitchFamily="18" charset="0"/>
                <a:ea typeface="宋体" charset="-122"/>
              </a:defRPr>
            </a:lvl1pPr>
            <a:lvl2pPr>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a:spcBef>
                <a:spcPct val="20000"/>
              </a:spcBef>
              <a:defRPr/>
            </a:pPr>
            <a:r>
              <a:rPr kumimoji="0" lang="en-US" altLang="zh-CN" sz="1800" dirty="0" smtClean="0">
                <a:solidFill>
                  <a:schemeClr val="folHlink"/>
                </a:solidFill>
                <a:effectLst>
                  <a:outerShdw blurRad="38100" dist="38100" dir="2700000" algn="tl">
                    <a:srgbClr val="000000"/>
                  </a:outerShdw>
                </a:effectLst>
                <a:latin typeface="Verdana" pitchFamily="34" charset="0"/>
              </a:rPr>
              <a:t>main</a:t>
            </a:r>
          </a:p>
        </p:txBody>
      </p:sp>
      <p:sp>
        <p:nvSpPr>
          <p:cNvPr id="5" name="Text Box 1"/>
          <p:cNvSpPr txBox="1">
            <a:spLocks noChangeArrowheads="1"/>
          </p:cNvSpPr>
          <p:nvPr/>
        </p:nvSpPr>
        <p:spPr bwMode="auto">
          <a:xfrm>
            <a:off x="1763713" y="5953299"/>
            <a:ext cx="17621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990600" indent="-533400">
              <a:spcBef>
                <a:spcPct val="0"/>
              </a:spcBef>
              <a:defRPr kumimoji="1" sz="2400">
                <a:solidFill>
                  <a:schemeClr val="tx1"/>
                </a:solidFill>
                <a:latin typeface="Times New Roman" pitchFamily="18" charset="0"/>
                <a:ea typeface="宋体" charset="-122"/>
              </a:defRPr>
            </a:lvl1pPr>
            <a:lvl2pPr>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a:spcBef>
                <a:spcPct val="20000"/>
              </a:spcBef>
              <a:defRPr/>
            </a:pPr>
            <a:r>
              <a:rPr kumimoji="0" lang="en-US" altLang="zh-CN" sz="1800" smtClean="0">
                <a:solidFill>
                  <a:schemeClr val="folHlink"/>
                </a:solidFill>
                <a:effectLst>
                  <a:outerShdw blurRad="38100" dist="38100" dir="2700000" algn="tl">
                    <a:srgbClr val="000000"/>
                  </a:outerShdw>
                </a:effectLst>
                <a:latin typeface="Verdana" pitchFamily="34" charset="0"/>
              </a:rPr>
              <a:t>is_prime</a:t>
            </a:r>
          </a:p>
        </p:txBody>
      </p:sp>
      <p:sp>
        <p:nvSpPr>
          <p:cNvPr id="6" name="Text Box 2"/>
          <p:cNvSpPr txBox="1">
            <a:spLocks noChangeArrowheads="1"/>
          </p:cNvSpPr>
          <p:nvPr/>
        </p:nvSpPr>
        <p:spPr bwMode="auto">
          <a:xfrm>
            <a:off x="3421063" y="5948536"/>
            <a:ext cx="21701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990600" indent="-533400">
              <a:spcBef>
                <a:spcPct val="0"/>
              </a:spcBef>
              <a:defRPr kumimoji="1" sz="2400">
                <a:solidFill>
                  <a:schemeClr val="tx1"/>
                </a:solidFill>
                <a:latin typeface="Times New Roman" pitchFamily="18" charset="0"/>
                <a:ea typeface="宋体" charset="-122"/>
              </a:defRPr>
            </a:lvl1pPr>
            <a:lvl2pPr>
              <a:spcBef>
                <a:spcPct val="0"/>
              </a:spcBef>
              <a:defRPr kumimoji="1" sz="2400">
                <a:solidFill>
                  <a:schemeClr val="tx1"/>
                </a:solidFill>
                <a:latin typeface="Times New Roman" pitchFamily="18" charset="0"/>
                <a:ea typeface="宋体" charset="-122"/>
              </a:defRPr>
            </a:lvl2pPr>
            <a:lvl3pPr>
              <a:spcBef>
                <a:spcPct val="0"/>
              </a:spcBef>
              <a:defRPr kumimoji="1" sz="2400">
                <a:solidFill>
                  <a:schemeClr val="tx1"/>
                </a:solidFill>
                <a:latin typeface="Times New Roman" pitchFamily="18" charset="0"/>
                <a:ea typeface="宋体" charset="-122"/>
              </a:defRPr>
            </a:lvl3pPr>
            <a:lvl4pPr>
              <a:spcBef>
                <a:spcPct val="0"/>
              </a:spcBef>
              <a:defRPr kumimoji="1" sz="2400">
                <a:solidFill>
                  <a:schemeClr val="tx1"/>
                </a:solidFill>
                <a:latin typeface="Times New Roman" pitchFamily="18" charset="0"/>
                <a:ea typeface="宋体" charset="-122"/>
              </a:defRPr>
            </a:lvl4pPr>
            <a:lvl5pPr>
              <a:spcBef>
                <a:spcPct val="0"/>
              </a:spcBef>
              <a:defRPr kumimoji="1" sz="2400">
                <a:solidFill>
                  <a:schemeClr val="tx1"/>
                </a:solidFill>
                <a:latin typeface="Times New Roman" pitchFamily="18" charset="0"/>
                <a:ea typeface="宋体" charset="-122"/>
              </a:defRPr>
            </a:lvl5pPr>
            <a:lvl6pPr fontAlgn="base">
              <a:spcBef>
                <a:spcPct val="0"/>
              </a:spcBef>
              <a:spcAft>
                <a:spcPct val="0"/>
              </a:spcAft>
              <a:defRPr kumimoji="1" sz="2400">
                <a:solidFill>
                  <a:schemeClr val="tx1"/>
                </a:solidFill>
                <a:latin typeface="Times New Roman" pitchFamily="18" charset="0"/>
                <a:ea typeface="宋体" charset="-122"/>
              </a:defRPr>
            </a:lvl6pPr>
            <a:lvl7pPr fontAlgn="base">
              <a:spcBef>
                <a:spcPct val="0"/>
              </a:spcBef>
              <a:spcAft>
                <a:spcPct val="0"/>
              </a:spcAft>
              <a:defRPr kumimoji="1" sz="2400">
                <a:solidFill>
                  <a:schemeClr val="tx1"/>
                </a:solidFill>
                <a:latin typeface="Times New Roman" pitchFamily="18" charset="0"/>
                <a:ea typeface="宋体" charset="-122"/>
              </a:defRPr>
            </a:lvl7pPr>
            <a:lvl8pPr fontAlgn="base">
              <a:spcBef>
                <a:spcPct val="0"/>
              </a:spcBef>
              <a:spcAft>
                <a:spcPct val="0"/>
              </a:spcAft>
              <a:defRPr kumimoji="1" sz="2400">
                <a:solidFill>
                  <a:schemeClr val="tx1"/>
                </a:solidFill>
                <a:latin typeface="Times New Roman" pitchFamily="18" charset="0"/>
                <a:ea typeface="宋体" charset="-122"/>
              </a:defRPr>
            </a:lvl8pPr>
            <a:lvl9pPr fontAlgn="base">
              <a:spcBef>
                <a:spcPct val="0"/>
              </a:spcBef>
              <a:spcAft>
                <a:spcPct val="0"/>
              </a:spcAft>
              <a:defRPr kumimoji="1" sz="2400">
                <a:solidFill>
                  <a:schemeClr val="tx1"/>
                </a:solidFill>
                <a:latin typeface="Times New Roman" pitchFamily="18" charset="0"/>
                <a:ea typeface="宋体" charset="-122"/>
              </a:defRPr>
            </a:lvl9pPr>
          </a:lstStyle>
          <a:p>
            <a:pPr>
              <a:spcBef>
                <a:spcPct val="20000"/>
              </a:spcBef>
              <a:defRPr/>
            </a:pPr>
            <a:r>
              <a:rPr kumimoji="0" lang="en-US" altLang="zh-CN" sz="1800" smtClean="0">
                <a:solidFill>
                  <a:schemeClr val="folHlink"/>
                </a:solidFill>
                <a:effectLst>
                  <a:outerShdw blurRad="38100" dist="38100" dir="2700000" algn="tl">
                    <a:srgbClr val="000000"/>
                  </a:outerShdw>
                </a:effectLst>
                <a:latin typeface="Verdana" pitchFamily="34" charset="0"/>
              </a:rPr>
              <a:t>print_prime</a:t>
            </a:r>
          </a:p>
        </p:txBody>
      </p:sp>
      <p:sp>
        <p:nvSpPr>
          <p:cNvPr id="7" name="Line 3"/>
          <p:cNvSpPr>
            <a:spLocks noChangeShapeType="1"/>
          </p:cNvSpPr>
          <p:nvPr/>
        </p:nvSpPr>
        <p:spPr bwMode="auto">
          <a:xfrm flipH="1">
            <a:off x="2916238" y="5156374"/>
            <a:ext cx="863600" cy="7921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
        <p:nvSpPr>
          <p:cNvPr id="8" name="Line 4"/>
          <p:cNvSpPr>
            <a:spLocks noChangeShapeType="1"/>
          </p:cNvSpPr>
          <p:nvPr/>
        </p:nvSpPr>
        <p:spPr bwMode="auto">
          <a:xfrm>
            <a:off x="3924300" y="5156374"/>
            <a:ext cx="863600" cy="7921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468313" y="333375"/>
            <a:ext cx="8207375" cy="6191250"/>
          </a:xfrm>
        </p:spPr>
        <p:txBody>
          <a:bodyPr>
            <a:normAutofit fontScale="92500" lnSpcReduction="20000"/>
          </a:bodyPr>
          <a:lstStyle/>
          <a:p>
            <a:pPr defTabSz="723900" eaLnBrk="1" hangingPunct="1">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iostream</a:t>
            </a:r>
            <a:r>
              <a:rPr lang="en-US" altLang="zh-CN" sz="2000" dirty="0" smtClean="0">
                <a:cs typeface="Courier New" pitchFamily="49" charset="0"/>
              </a:rPr>
              <a:t>&gt;</a:t>
            </a:r>
          </a:p>
          <a:p>
            <a:pPr defTabSz="723900" eaLnBrk="1" hangingPunct="1">
              <a:buFont typeface="Wingdings" pitchFamily="2" charset="2"/>
              <a:buNone/>
              <a:defRPr/>
            </a:pPr>
            <a:r>
              <a:rPr lang="en-US" altLang="zh-CN" sz="2000" dirty="0" smtClean="0">
                <a:cs typeface="Courier New" pitchFamily="49" charset="0"/>
              </a:rPr>
              <a:t>#include &lt;</a:t>
            </a:r>
            <a:r>
              <a:rPr lang="en-US" altLang="zh-CN" sz="2000" dirty="0" err="1" smtClean="0">
                <a:cs typeface="Courier New" pitchFamily="49" charset="0"/>
              </a:rPr>
              <a:t>cmath</a:t>
            </a:r>
            <a:r>
              <a:rPr lang="en-US" altLang="zh-CN" sz="2000" dirty="0" smtClean="0">
                <a:cs typeface="Courier New" pitchFamily="49" charset="0"/>
              </a:rPr>
              <a:t>&gt;</a:t>
            </a:r>
          </a:p>
          <a:p>
            <a:pPr defTabSz="723900" eaLnBrk="1" hangingPunct="1">
              <a:buFont typeface="Wingdings" pitchFamily="2" charset="2"/>
              <a:buNone/>
              <a:defRPr/>
            </a:pPr>
            <a:r>
              <a:rPr lang="en-US" altLang="zh-CN" sz="2000" dirty="0" smtClean="0">
                <a:cs typeface="Courier New" pitchFamily="49" charset="0"/>
              </a:rPr>
              <a:t>using namespace </a:t>
            </a:r>
            <a:r>
              <a:rPr lang="en-US" altLang="zh-CN" sz="2000" dirty="0" err="1" smtClean="0">
                <a:cs typeface="Courier New" pitchFamily="49" charset="0"/>
              </a:rPr>
              <a:t>std</a:t>
            </a:r>
            <a:r>
              <a:rPr lang="en-US" altLang="zh-CN" sz="2000" dirty="0" smtClean="0">
                <a:cs typeface="Courier New" pitchFamily="49" charset="0"/>
              </a:rPr>
              <a:t>;</a:t>
            </a:r>
          </a:p>
          <a:p>
            <a:pPr defTabSz="723900" eaLnBrk="1" hangingPunct="1">
              <a:buFont typeface="Wingdings" pitchFamily="2" charset="2"/>
              <a:buNone/>
              <a:defRPr/>
            </a:pPr>
            <a:r>
              <a:rPr lang="en-US" altLang="zh-CN" sz="2000" dirty="0" smtClean="0"/>
              <a:t>bool </a:t>
            </a:r>
            <a:r>
              <a:rPr lang="en-US" altLang="zh-CN" sz="2000" dirty="0" err="1" smtClean="0">
                <a:solidFill>
                  <a:schemeClr val="folHlink"/>
                </a:solidFill>
              </a:rPr>
              <a:t>is_prime</a:t>
            </a:r>
            <a:r>
              <a:rPr lang="en-US" altLang="zh-CN" sz="2000" dirty="0" smtClean="0"/>
              <a:t>(</a:t>
            </a:r>
            <a:r>
              <a:rPr lang="en-US" altLang="zh-CN" sz="2000" dirty="0" err="1" smtClean="0"/>
              <a:t>int</a:t>
            </a:r>
            <a:r>
              <a:rPr lang="en-US" altLang="zh-CN" sz="2000" dirty="0" smtClean="0"/>
              <a:t> </a:t>
            </a:r>
            <a:r>
              <a:rPr lang="en-US" altLang="zh-CN" sz="2000" dirty="0"/>
              <a:t>x</a:t>
            </a:r>
            <a:r>
              <a:rPr lang="en-US" altLang="zh-CN" sz="2000" dirty="0" smtClean="0"/>
              <a:t>);//</a:t>
            </a:r>
            <a:r>
              <a:rPr lang="zh-CN" altLang="en-US" sz="2000" dirty="0" smtClean="0">
                <a:solidFill>
                  <a:schemeClr val="folHlink"/>
                </a:solidFill>
              </a:rPr>
              <a:t>函数</a:t>
            </a:r>
            <a:r>
              <a:rPr lang="zh-CN" altLang="en-US" sz="2000" dirty="0" smtClean="0">
                <a:solidFill>
                  <a:schemeClr val="folHlink"/>
                </a:solidFill>
              </a:rPr>
              <a:t>声明，判断</a:t>
            </a:r>
            <a:r>
              <a:rPr lang="en-US" altLang="zh-CN" sz="2000" dirty="0" smtClean="0">
                <a:solidFill>
                  <a:schemeClr val="folHlink"/>
                </a:solidFill>
              </a:rPr>
              <a:t>x</a:t>
            </a:r>
            <a:r>
              <a:rPr lang="zh-CN" altLang="en-US" sz="2000" dirty="0" smtClean="0">
                <a:solidFill>
                  <a:schemeClr val="folHlink"/>
                </a:solidFill>
              </a:rPr>
              <a:t>是否为素数</a:t>
            </a:r>
            <a:endParaRPr lang="zh-CN" altLang="en-US" sz="2000" dirty="0" smtClean="0">
              <a:solidFill>
                <a:schemeClr val="folHlink"/>
              </a:solidFill>
            </a:endParaRPr>
          </a:p>
          <a:p>
            <a:pPr defTabSz="723900" eaLnBrk="1" hangingPunct="1">
              <a:buFont typeface="Wingdings" pitchFamily="2" charset="2"/>
              <a:buNone/>
              <a:defRPr/>
            </a:pPr>
            <a:r>
              <a:rPr lang="en-US" altLang="zh-CN" sz="2000" dirty="0" smtClean="0"/>
              <a:t>void </a:t>
            </a:r>
            <a:r>
              <a:rPr lang="en-US" altLang="zh-CN" sz="2000" dirty="0" err="1" smtClean="0">
                <a:solidFill>
                  <a:schemeClr val="folHlink"/>
                </a:solidFill>
              </a:rPr>
              <a:t>print_prime</a:t>
            </a:r>
            <a:r>
              <a:rPr lang="en-US" altLang="zh-CN" sz="2000" dirty="0" smtClean="0"/>
              <a:t>(</a:t>
            </a:r>
            <a:r>
              <a:rPr lang="en-US" altLang="zh-CN" sz="2000" dirty="0" err="1" smtClean="0"/>
              <a:t>int</a:t>
            </a:r>
            <a:r>
              <a:rPr lang="en-US" altLang="zh-CN" sz="2000" dirty="0" smtClean="0"/>
              <a:t> </a:t>
            </a:r>
            <a:r>
              <a:rPr lang="en-US" altLang="zh-CN" sz="2000" dirty="0" smtClean="0"/>
              <a:t>x, </a:t>
            </a:r>
            <a:r>
              <a:rPr lang="en-US" altLang="zh-CN" sz="2000" dirty="0" err="1" smtClean="0"/>
              <a:t>int</a:t>
            </a:r>
            <a:r>
              <a:rPr lang="en-US" altLang="zh-CN" sz="2000" dirty="0" smtClean="0"/>
              <a:t> </a:t>
            </a:r>
            <a:r>
              <a:rPr lang="en-US" altLang="zh-CN" sz="2000" dirty="0"/>
              <a:t>c</a:t>
            </a:r>
            <a:r>
              <a:rPr lang="en-US" altLang="zh-CN" sz="2000" dirty="0" smtClean="0"/>
              <a:t>);//</a:t>
            </a:r>
            <a:r>
              <a:rPr lang="zh-CN" altLang="en-US" sz="2000" dirty="0" smtClean="0">
                <a:solidFill>
                  <a:schemeClr val="folHlink"/>
                </a:solidFill>
              </a:rPr>
              <a:t>函数</a:t>
            </a:r>
            <a:r>
              <a:rPr lang="zh-CN" altLang="en-US" sz="2000" dirty="0" smtClean="0">
                <a:solidFill>
                  <a:schemeClr val="folHlink"/>
                </a:solidFill>
              </a:rPr>
              <a:t>声明，打印素数</a:t>
            </a:r>
            <a:r>
              <a:rPr lang="en-US" altLang="zh-CN" sz="2000" dirty="0" smtClean="0">
                <a:solidFill>
                  <a:schemeClr val="folHlink"/>
                </a:solidFill>
              </a:rPr>
              <a:t>x</a:t>
            </a:r>
            <a:r>
              <a:rPr lang="zh-CN" altLang="en-US" sz="2000" dirty="0" smtClean="0">
                <a:solidFill>
                  <a:schemeClr val="folHlink"/>
                </a:solidFill>
              </a:rPr>
              <a:t>，</a:t>
            </a:r>
            <a:r>
              <a:rPr lang="en-US" altLang="zh-CN" sz="2000" dirty="0" smtClean="0">
                <a:solidFill>
                  <a:schemeClr val="folHlink"/>
                </a:solidFill>
              </a:rPr>
              <a:t>c</a:t>
            </a:r>
            <a:r>
              <a:rPr lang="zh-CN" altLang="en-US" sz="2000" dirty="0" smtClean="0">
                <a:solidFill>
                  <a:schemeClr val="folHlink"/>
                </a:solidFill>
              </a:rPr>
              <a:t>是第几个素数</a:t>
            </a:r>
            <a:endParaRPr lang="zh-CN" altLang="en-US" sz="2000" dirty="0" smtClean="0">
              <a:solidFill>
                <a:schemeClr val="folHlink"/>
              </a:solidFill>
              <a:cs typeface="Courier New" pitchFamily="49" charset="0"/>
            </a:endParaRPr>
          </a:p>
          <a:p>
            <a:pPr defTabSz="723900" eaLnBrk="1" hangingPunct="1">
              <a:buFont typeface="Wingdings" pitchFamily="2" charset="2"/>
              <a:buNone/>
              <a:defRPr/>
            </a:pPr>
            <a:r>
              <a:rPr kumimoji="1" lang="en-US" altLang="zh-CN" sz="2000" dirty="0" err="1" smtClean="0"/>
              <a:t>int</a:t>
            </a:r>
            <a:r>
              <a:rPr kumimoji="1" lang="en-US" altLang="zh-CN" sz="2000" dirty="0" smtClean="0"/>
              <a:t> </a:t>
            </a:r>
            <a:r>
              <a:rPr kumimoji="1" lang="en-US" altLang="zh-CN" sz="2000" dirty="0" smtClean="0">
                <a:solidFill>
                  <a:schemeClr val="folHlink"/>
                </a:solidFill>
              </a:rPr>
              <a:t>main</a:t>
            </a:r>
            <a:r>
              <a:rPr kumimoji="1" lang="en-US" altLang="zh-CN" sz="2000" dirty="0" smtClean="0"/>
              <a:t>()</a:t>
            </a:r>
          </a:p>
          <a:p>
            <a:pPr defTabSz="723900" eaLnBrk="1" hangingPunct="1">
              <a:buFont typeface="Wingdings" pitchFamily="2" charset="2"/>
              <a:buNone/>
              <a:defRPr/>
            </a:pPr>
            <a:r>
              <a:rPr kumimoji="1" lang="en-US" altLang="zh-CN" sz="2000" dirty="0" smtClean="0"/>
              <a:t>{	</a:t>
            </a:r>
            <a:r>
              <a:rPr kumimoji="1" lang="en-US" altLang="zh-CN" sz="2000" dirty="0" err="1" smtClean="0"/>
              <a:t>int</a:t>
            </a:r>
            <a:r>
              <a:rPr kumimoji="1" lang="en-US" altLang="zh-CN" sz="2000" dirty="0" smtClean="0"/>
              <a:t> </a:t>
            </a:r>
            <a:r>
              <a:rPr kumimoji="1" lang="en-US" altLang="zh-CN" sz="2000" dirty="0" smtClean="0"/>
              <a:t>n; //</a:t>
            </a:r>
            <a:r>
              <a:rPr kumimoji="1" lang="zh-CN" altLang="en-US" sz="2000" dirty="0" smtClean="0"/>
              <a:t>存放输入的整数</a:t>
            </a:r>
            <a:endParaRPr kumimoji="1" lang="en-US" altLang="zh-CN" sz="2000" dirty="0" smtClean="0"/>
          </a:p>
          <a:p>
            <a:pPr defTabSz="723900" eaLnBrk="1" hangingPunct="1">
              <a:buFont typeface="Wingdings" pitchFamily="2" charset="2"/>
              <a:buNone/>
              <a:defRPr/>
            </a:pPr>
            <a:r>
              <a:rPr kumimoji="1" lang="en-US" altLang="zh-CN" sz="2000" dirty="0" smtClean="0"/>
              <a:t>	</a:t>
            </a:r>
            <a:r>
              <a:rPr kumimoji="1" lang="en-US" altLang="zh-CN" sz="2000" dirty="0" err="1" smtClean="0"/>
              <a:t>cout</a:t>
            </a:r>
            <a:r>
              <a:rPr kumimoji="1" lang="en-US" altLang="zh-CN" sz="2000" dirty="0" smtClean="0"/>
              <a:t> &lt;&lt; "</a:t>
            </a:r>
            <a:r>
              <a:rPr kumimoji="1" lang="zh-CN" altLang="en-US" sz="2000" dirty="0" smtClean="0"/>
              <a:t>请输入一个正整数：</a:t>
            </a:r>
            <a:r>
              <a:rPr kumimoji="1" lang="en-US" altLang="zh-CN" sz="2000" dirty="0" smtClean="0"/>
              <a:t>"</a:t>
            </a:r>
          </a:p>
          <a:p>
            <a:pPr defTabSz="723900" eaLnBrk="1" hangingPunct="1">
              <a:buFont typeface="Wingdings" pitchFamily="2" charset="2"/>
              <a:buNone/>
              <a:defRPr/>
            </a:pPr>
            <a:r>
              <a:rPr kumimoji="1" lang="en-US" altLang="zh-CN" sz="2000" dirty="0" smtClean="0"/>
              <a:t>	</a:t>
            </a:r>
            <a:r>
              <a:rPr kumimoji="1" lang="en-US" altLang="zh-CN" sz="2000" dirty="0" err="1" smtClean="0"/>
              <a:t>cin</a:t>
            </a:r>
            <a:r>
              <a:rPr kumimoji="1" lang="en-US" altLang="zh-CN" sz="2000" dirty="0" smtClean="0"/>
              <a:t> &gt;&gt; n;  //</a:t>
            </a:r>
            <a:r>
              <a:rPr kumimoji="1" lang="zh-CN" altLang="en-US" sz="2000" dirty="0" smtClean="0"/>
              <a:t>从键盘输入一个正整数</a:t>
            </a:r>
          </a:p>
          <a:p>
            <a:pPr defTabSz="723900" eaLnBrk="1" hangingPunct="1">
              <a:buFont typeface="Wingdings" pitchFamily="2" charset="2"/>
              <a:buNone/>
              <a:defRPr/>
            </a:pPr>
            <a:r>
              <a:rPr kumimoji="1" lang="zh-CN" altLang="en-US" sz="2000" dirty="0" smtClean="0"/>
              <a:t>	</a:t>
            </a:r>
            <a:r>
              <a:rPr kumimoji="1" lang="en-US" altLang="zh-CN" sz="2000" dirty="0" smtClean="0"/>
              <a:t>if (n &lt;</a:t>
            </a:r>
            <a:r>
              <a:rPr kumimoji="1" lang="zh-CN" altLang="en-US" sz="2000" dirty="0" smtClean="0"/>
              <a:t>＝ </a:t>
            </a:r>
            <a:r>
              <a:rPr kumimoji="1" lang="en-US" altLang="zh-CN" sz="2000" dirty="0" smtClean="0"/>
              <a:t>2) return -1;</a:t>
            </a:r>
          </a:p>
          <a:p>
            <a:pPr defTabSz="723900" eaLnBrk="1" hangingPunct="1">
              <a:buFont typeface="Wingdings" pitchFamily="2" charset="2"/>
              <a:buNone/>
              <a:defRPr/>
            </a:pPr>
            <a:r>
              <a:rPr kumimoji="1" lang="en-US" altLang="zh-CN" sz="2000" dirty="0" smtClean="0"/>
              <a:t>	</a:t>
            </a:r>
            <a:r>
              <a:rPr kumimoji="1" lang="en-US" altLang="zh-CN" sz="2000" dirty="0" err="1" smtClean="0"/>
              <a:t>cout</a:t>
            </a:r>
            <a:r>
              <a:rPr kumimoji="1" lang="en-US" altLang="zh-CN" sz="2000" dirty="0" smtClean="0"/>
              <a:t> &lt;&lt; 2 &lt;&lt; ",";  //</a:t>
            </a:r>
            <a:r>
              <a:rPr kumimoji="1" lang="zh-CN" altLang="en-US" sz="2000" dirty="0" smtClean="0"/>
              <a:t>输出第一个</a:t>
            </a:r>
            <a:r>
              <a:rPr kumimoji="1" lang="zh-CN" altLang="en-US" sz="2000" dirty="0" smtClean="0"/>
              <a:t>素数</a:t>
            </a:r>
            <a:endParaRPr kumimoji="1" lang="en-US" altLang="zh-CN" sz="2000" dirty="0" smtClean="0"/>
          </a:p>
          <a:p>
            <a:pPr defTabSz="723900" eaLnBrk="1" hangingPunct="1">
              <a:buFont typeface="Wingdings" pitchFamily="2" charset="2"/>
              <a:buNone/>
              <a:defRPr/>
            </a:pPr>
            <a:r>
              <a:rPr kumimoji="1" lang="en-US" altLang="zh-CN" sz="2000" dirty="0"/>
              <a:t> </a:t>
            </a:r>
            <a:r>
              <a:rPr kumimoji="1" lang="en-US" altLang="zh-CN" sz="2000" dirty="0" smtClean="0"/>
              <a:t>   </a:t>
            </a:r>
            <a:r>
              <a:rPr kumimoji="1" lang="en-US" altLang="zh-CN" sz="2000" dirty="0" err="1" smtClean="0"/>
              <a:t>int</a:t>
            </a:r>
            <a:r>
              <a:rPr kumimoji="1" lang="en-US" altLang="zh-CN" sz="2000" dirty="0" smtClean="0"/>
              <a:t> count=1; //</a:t>
            </a:r>
            <a:r>
              <a:rPr kumimoji="1" lang="zh-CN" altLang="en-US" sz="2000" dirty="0" smtClean="0"/>
              <a:t>对素数计数</a:t>
            </a:r>
            <a:endParaRPr kumimoji="1" lang="zh-CN" altLang="en-US" sz="2000" dirty="0" smtClean="0"/>
          </a:p>
          <a:p>
            <a:pPr defTabSz="723900" eaLnBrk="1" hangingPunct="1">
              <a:buFont typeface="Wingdings" pitchFamily="2" charset="2"/>
              <a:buNone/>
              <a:defRPr/>
            </a:pPr>
            <a:r>
              <a:rPr kumimoji="1" lang="zh-CN" altLang="en-US" sz="2000" dirty="0" smtClean="0"/>
              <a:t>	</a:t>
            </a:r>
            <a:r>
              <a:rPr kumimoji="1" lang="en-US" altLang="zh-CN" sz="2000" dirty="0" smtClean="0"/>
              <a:t>for </a:t>
            </a:r>
            <a:r>
              <a:rPr kumimoji="1" lang="en-US" altLang="zh-CN" sz="2000" dirty="0" smtClean="0"/>
              <a:t>(</a:t>
            </a:r>
            <a:r>
              <a:rPr kumimoji="1" lang="en-US" altLang="zh-CN" sz="2000" dirty="0" err="1" smtClean="0"/>
              <a:t>int</a:t>
            </a:r>
            <a:r>
              <a:rPr kumimoji="1" lang="en-US" altLang="zh-CN" sz="2000" dirty="0" smtClean="0"/>
              <a:t> </a:t>
            </a:r>
            <a:r>
              <a:rPr kumimoji="1" lang="en-US" altLang="zh-CN" sz="2000" dirty="0" err="1" smtClean="0"/>
              <a:t>i</a:t>
            </a:r>
            <a:r>
              <a:rPr kumimoji="1" lang="en-US" altLang="zh-CN" sz="2000" dirty="0" smtClean="0"/>
              <a:t>=3</a:t>
            </a:r>
            <a:r>
              <a:rPr kumimoji="1" lang="en-US" altLang="zh-CN" sz="2000" dirty="0" smtClean="0"/>
              <a:t>; </a:t>
            </a:r>
            <a:r>
              <a:rPr kumimoji="1" lang="en-US" altLang="zh-CN" sz="2000" dirty="0" err="1" smtClean="0"/>
              <a:t>i</a:t>
            </a:r>
            <a:r>
              <a:rPr kumimoji="1" lang="en-US" altLang="zh-CN" sz="2000" dirty="0" smtClean="0"/>
              <a:t>&lt;n; </a:t>
            </a:r>
            <a:r>
              <a:rPr kumimoji="1" lang="en-US" altLang="zh-CN" sz="2000" dirty="0" err="1" smtClean="0"/>
              <a:t>i</a:t>
            </a:r>
            <a:r>
              <a:rPr kumimoji="1" lang="en-US" altLang="zh-CN" sz="2000" dirty="0" smtClean="0"/>
              <a:t>+=2)</a:t>
            </a:r>
          </a:p>
          <a:p>
            <a:pPr defTabSz="723900" eaLnBrk="1" hangingPunct="1">
              <a:buFont typeface="Wingdings" pitchFamily="2" charset="2"/>
              <a:buNone/>
              <a:defRPr/>
            </a:pPr>
            <a:r>
              <a:rPr kumimoji="1" lang="en-US" altLang="zh-CN" sz="2000" dirty="0" smtClean="0"/>
              <a:t>	{	if (</a:t>
            </a:r>
            <a:r>
              <a:rPr kumimoji="1" lang="en-US" altLang="zh-CN" sz="2000" dirty="0" err="1" smtClean="0">
                <a:solidFill>
                  <a:schemeClr val="folHlink"/>
                </a:solidFill>
              </a:rPr>
              <a:t>is_prime</a:t>
            </a:r>
            <a:r>
              <a:rPr kumimoji="1" lang="en-US" altLang="zh-CN" sz="2000" dirty="0" smtClean="0"/>
              <a:t>(</a:t>
            </a:r>
            <a:r>
              <a:rPr kumimoji="1" lang="en-US" altLang="zh-CN" sz="2000" dirty="0" err="1" smtClean="0"/>
              <a:t>i</a:t>
            </a:r>
            <a:r>
              <a:rPr kumimoji="1" lang="en-US" altLang="zh-CN" sz="2000" dirty="0" smtClean="0"/>
              <a:t>))</a:t>
            </a:r>
          </a:p>
          <a:p>
            <a:pPr defTabSz="723900" eaLnBrk="1" hangingPunct="1">
              <a:buFont typeface="Wingdings" pitchFamily="2" charset="2"/>
              <a:buNone/>
              <a:defRPr/>
            </a:pPr>
            <a:r>
              <a:rPr kumimoji="1" lang="en-US" altLang="zh-CN" sz="2000" dirty="0" smtClean="0"/>
              <a:t>		{	count++;</a:t>
            </a:r>
          </a:p>
          <a:p>
            <a:pPr defTabSz="723900" eaLnBrk="1" hangingPunct="1">
              <a:buFont typeface="Wingdings" pitchFamily="2" charset="2"/>
              <a:buNone/>
              <a:defRPr/>
            </a:pPr>
            <a:r>
              <a:rPr kumimoji="1" lang="en-US" altLang="zh-CN" sz="2000" dirty="0" smtClean="0"/>
              <a:t>			</a:t>
            </a:r>
            <a:r>
              <a:rPr kumimoji="1" lang="en-US" altLang="zh-CN" sz="2000" dirty="0" err="1" smtClean="0">
                <a:solidFill>
                  <a:schemeClr val="folHlink"/>
                </a:solidFill>
              </a:rPr>
              <a:t>print_prime</a:t>
            </a:r>
            <a:r>
              <a:rPr kumimoji="1" lang="en-US" altLang="zh-CN" sz="2000" dirty="0" smtClean="0"/>
              <a:t>(</a:t>
            </a:r>
            <a:r>
              <a:rPr kumimoji="1" lang="en-US" altLang="zh-CN" sz="2000" dirty="0" err="1" smtClean="0"/>
              <a:t>i,count</a:t>
            </a:r>
            <a:r>
              <a:rPr kumimoji="1" lang="en-US" altLang="zh-CN" sz="2000" dirty="0" smtClean="0"/>
              <a:t>);</a:t>
            </a:r>
          </a:p>
          <a:p>
            <a:pPr defTabSz="723900" eaLnBrk="1" hangingPunct="1">
              <a:buFont typeface="Wingdings" pitchFamily="2" charset="2"/>
              <a:buNone/>
              <a:defRPr/>
            </a:pPr>
            <a:r>
              <a:rPr kumimoji="1" lang="en-US" altLang="zh-CN" sz="2000" dirty="0" smtClean="0"/>
              <a:t>		}</a:t>
            </a:r>
          </a:p>
          <a:p>
            <a:pPr defTabSz="723900" eaLnBrk="1" hangingPunct="1">
              <a:buFont typeface="Wingdings" pitchFamily="2" charset="2"/>
              <a:buNone/>
              <a:defRPr/>
            </a:pPr>
            <a:r>
              <a:rPr kumimoji="1" lang="en-US" altLang="zh-CN" sz="2000" dirty="0" smtClean="0"/>
              <a:t>	}</a:t>
            </a:r>
          </a:p>
          <a:p>
            <a:pPr defTabSz="723900" eaLnBrk="1" hangingPunct="1">
              <a:buFont typeface="Wingdings" pitchFamily="2" charset="2"/>
              <a:buNone/>
              <a:defRPr/>
            </a:pPr>
            <a:r>
              <a:rPr kumimoji="1" lang="en-US" altLang="zh-CN" sz="2000" dirty="0" smtClean="0"/>
              <a:t>	</a:t>
            </a:r>
            <a:r>
              <a:rPr kumimoji="1" lang="en-US" altLang="zh-CN" sz="2000" dirty="0" err="1" smtClean="0"/>
              <a:t>cout</a:t>
            </a:r>
            <a:r>
              <a:rPr kumimoji="1" lang="en-US" altLang="zh-CN" sz="2000" dirty="0" smtClean="0"/>
              <a:t> &lt;&lt; </a:t>
            </a:r>
            <a:r>
              <a:rPr kumimoji="1" lang="en-US" altLang="zh-CN" sz="2000" dirty="0" err="1" smtClean="0"/>
              <a:t>endl</a:t>
            </a:r>
            <a:r>
              <a:rPr kumimoji="1" lang="en-US" altLang="zh-CN" sz="2000" dirty="0" smtClean="0"/>
              <a:t>;</a:t>
            </a:r>
          </a:p>
          <a:p>
            <a:pPr defTabSz="723900" eaLnBrk="1" hangingPunct="1">
              <a:buFont typeface="Wingdings" pitchFamily="2" charset="2"/>
              <a:buNone/>
              <a:defRPr/>
            </a:pPr>
            <a:r>
              <a:rPr kumimoji="1" lang="en-US" altLang="zh-CN" sz="2000" dirty="0" smtClean="0"/>
              <a:t>	return 0;</a:t>
            </a:r>
          </a:p>
          <a:p>
            <a:pPr defTabSz="723900" eaLnBrk="1" hangingPunct="1">
              <a:buFont typeface="Wingdings" pitchFamily="2" charset="2"/>
              <a:buNone/>
              <a:defRPr/>
            </a:pPr>
            <a:r>
              <a:rPr kumimoji="1" lang="en-US" altLang="zh-CN" sz="2000" dirty="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468313" y="1412875"/>
            <a:ext cx="8424862" cy="51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buClrTx/>
              <a:defRPr/>
            </a:pPr>
            <a:r>
              <a:rPr lang="en-US" altLang="zh-CN" b="0" dirty="0">
                <a:solidFill>
                  <a:schemeClr val="tx1"/>
                </a:solidFill>
                <a:effectLst>
                  <a:outerShdw blurRad="38100" dist="38100" dir="2700000" algn="tl">
                    <a:srgbClr val="000000"/>
                  </a:outerShdw>
                </a:effectLst>
              </a:rPr>
              <a:t>bool </a:t>
            </a:r>
            <a:r>
              <a:rPr lang="en-US" altLang="zh-CN" b="0" dirty="0" err="1">
                <a:effectLst>
                  <a:outerShdw blurRad="38100" dist="38100" dir="2700000" algn="tl">
                    <a:srgbClr val="000000"/>
                  </a:outerShdw>
                </a:effectLst>
              </a:rPr>
              <a:t>is_prime</a:t>
            </a:r>
            <a:r>
              <a:rPr lang="en-US" altLang="zh-CN" b="0" dirty="0">
                <a:solidFill>
                  <a:schemeClr val="tx1"/>
                </a:solidFill>
                <a:effectLst>
                  <a:outerShdw blurRad="38100" dist="38100" dir="2700000" algn="tl">
                    <a:srgbClr val="000000"/>
                  </a:outerShdw>
                </a:effectLst>
              </a:rPr>
              <a:t>(</a:t>
            </a:r>
            <a:r>
              <a:rPr lang="en-US" altLang="zh-CN" b="0" dirty="0" err="1">
                <a:solidFill>
                  <a:schemeClr val="tx1"/>
                </a:solidFill>
                <a:effectLst>
                  <a:outerShdw blurRad="38100" dist="38100" dir="2700000" algn="tl">
                    <a:srgbClr val="000000"/>
                  </a:outerShdw>
                </a:effectLst>
              </a:rPr>
              <a:t>int</a:t>
            </a:r>
            <a:r>
              <a:rPr lang="en-US" altLang="zh-CN" b="0" dirty="0">
                <a:solidFill>
                  <a:schemeClr val="tx1"/>
                </a:solidFill>
                <a:effectLst>
                  <a:outerShdw blurRad="38100" dist="38100" dir="2700000" algn="tl">
                    <a:srgbClr val="000000"/>
                  </a:outerShdw>
                </a:effectLst>
              </a:rPr>
              <a:t> </a:t>
            </a:r>
            <a:r>
              <a:rPr lang="en-US" altLang="zh-CN" b="0" dirty="0" smtClean="0">
                <a:solidFill>
                  <a:schemeClr val="tx1"/>
                </a:solidFill>
                <a:effectLst>
                  <a:outerShdw blurRad="38100" dist="38100" dir="2700000" algn="tl">
                    <a:srgbClr val="000000"/>
                  </a:outerShdw>
                </a:effectLst>
              </a:rPr>
              <a:t>x)</a:t>
            </a:r>
            <a:endParaRPr lang="en-US" altLang="zh-CN" b="0" dirty="0">
              <a:solidFill>
                <a:schemeClr val="tx1"/>
              </a:solidFill>
              <a:effectLst>
                <a:outerShdw blurRad="38100" dist="38100" dir="2700000" algn="tl">
                  <a:srgbClr val="000000"/>
                </a:outerShdw>
              </a:effectLst>
            </a:endParaRPr>
          </a:p>
          <a:p>
            <a:pPr>
              <a:spcBef>
                <a:spcPct val="0"/>
              </a:spcBef>
              <a:buClrTx/>
              <a:defRPr/>
            </a:pPr>
            <a:r>
              <a:rPr lang="en-US" altLang="zh-CN" b="0" dirty="0">
                <a:solidFill>
                  <a:schemeClr val="tx1"/>
                </a:solidFill>
                <a:effectLst>
                  <a:outerShdw blurRad="38100" dist="38100" dir="2700000" algn="tl">
                    <a:srgbClr val="000000"/>
                  </a:outerShdw>
                </a:effectLst>
              </a:rPr>
              <a:t>{	</a:t>
            </a:r>
            <a:r>
              <a:rPr lang="en-US" altLang="zh-CN" b="0" dirty="0" err="1">
                <a:solidFill>
                  <a:schemeClr val="tx1"/>
                </a:solidFill>
                <a:effectLst>
                  <a:outerShdw blurRad="38100" dist="38100" dir="2700000" algn="tl">
                    <a:srgbClr val="000000"/>
                  </a:outerShdw>
                </a:effectLst>
              </a:rPr>
              <a:t>int</a:t>
            </a:r>
            <a:r>
              <a:rPr lang="en-US" altLang="zh-CN" b="0" dirty="0">
                <a:solidFill>
                  <a:schemeClr val="tx1"/>
                </a:solidFill>
                <a:effectLst>
                  <a:outerShdw blurRad="38100" dist="38100" dir="2700000" algn="tl">
                    <a:srgbClr val="000000"/>
                  </a:outerShdw>
                </a:effectLst>
              </a:rPr>
              <a:t> </a:t>
            </a:r>
            <a:r>
              <a:rPr lang="en-US" altLang="zh-CN" b="0" dirty="0" err="1" smtClean="0">
                <a:solidFill>
                  <a:schemeClr val="tx1"/>
                </a:solidFill>
                <a:effectLst>
                  <a:outerShdw blurRad="38100" dist="38100" dir="2700000" algn="tl">
                    <a:srgbClr val="000000"/>
                  </a:outerShdw>
                </a:effectLst>
              </a:rPr>
              <a:t>i,j</a:t>
            </a:r>
            <a:r>
              <a:rPr lang="en-US" altLang="zh-CN" b="0" dirty="0" smtClean="0">
                <a:solidFill>
                  <a:schemeClr val="tx1"/>
                </a:solidFill>
                <a:effectLst>
                  <a:outerShdw blurRad="38100" dist="38100" dir="2700000" algn="tl">
                    <a:srgbClr val="000000"/>
                  </a:outerShdw>
                </a:effectLst>
              </a:rPr>
              <a:t>;</a:t>
            </a:r>
            <a:endParaRPr lang="en-US" altLang="zh-CN" b="0" dirty="0">
              <a:solidFill>
                <a:schemeClr val="tx1"/>
              </a:solidFill>
              <a:effectLst>
                <a:outerShdw blurRad="38100" dist="38100" dir="2700000" algn="tl">
                  <a:srgbClr val="000000"/>
                </a:outerShdw>
              </a:effectLst>
            </a:endParaRPr>
          </a:p>
          <a:p>
            <a:pPr>
              <a:spcBef>
                <a:spcPct val="0"/>
              </a:spcBef>
              <a:buClrTx/>
              <a:defRPr/>
            </a:pPr>
            <a:r>
              <a:rPr lang="en-US" altLang="zh-CN" b="0" dirty="0">
                <a:solidFill>
                  <a:schemeClr val="tx1"/>
                </a:solidFill>
                <a:effectLst>
                  <a:outerShdw blurRad="38100" dist="38100" dir="2700000" algn="tl">
                    <a:srgbClr val="000000"/>
                  </a:outerShdw>
                </a:effectLst>
              </a:rPr>
              <a:t>	for (</a:t>
            </a:r>
            <a:r>
              <a:rPr lang="en-US" altLang="zh-CN" b="0" dirty="0" err="1">
                <a:solidFill>
                  <a:schemeClr val="tx1"/>
                </a:solidFill>
                <a:effectLst>
                  <a:outerShdw blurRad="38100" dist="38100" dir="2700000" algn="tl">
                    <a:srgbClr val="000000"/>
                  </a:outerShdw>
                </a:effectLst>
              </a:rPr>
              <a:t>i</a:t>
            </a:r>
            <a:r>
              <a:rPr lang="en-US" altLang="zh-CN" b="0" dirty="0">
                <a:solidFill>
                  <a:schemeClr val="tx1"/>
                </a:solidFill>
                <a:effectLst>
                  <a:outerShdw blurRad="38100" dist="38100" dir="2700000" algn="tl">
                    <a:srgbClr val="000000"/>
                  </a:outerShdw>
                </a:effectLst>
              </a:rPr>
              <a:t>=2, </a:t>
            </a:r>
            <a:r>
              <a:rPr lang="en-US" altLang="zh-CN" b="0" dirty="0" smtClean="0">
                <a:solidFill>
                  <a:schemeClr val="tx1"/>
                </a:solidFill>
                <a:effectLst>
                  <a:outerShdw blurRad="38100" dist="38100" dir="2700000" algn="tl">
                    <a:srgbClr val="000000"/>
                  </a:outerShdw>
                </a:effectLst>
              </a:rPr>
              <a:t>j=</a:t>
            </a:r>
            <a:r>
              <a:rPr lang="en-US" altLang="zh-CN" b="0" dirty="0" err="1" smtClean="0">
                <a:solidFill>
                  <a:schemeClr val="tx1"/>
                </a:solidFill>
                <a:effectLst>
                  <a:outerShdw blurRad="38100" dist="38100" dir="2700000" algn="tl">
                    <a:srgbClr val="000000"/>
                  </a:outerShdw>
                </a:effectLst>
              </a:rPr>
              <a:t>sqrt</a:t>
            </a:r>
            <a:r>
              <a:rPr lang="en-US" altLang="zh-CN" b="0" dirty="0" smtClean="0">
                <a:solidFill>
                  <a:schemeClr val="tx1"/>
                </a:solidFill>
                <a:effectLst>
                  <a:outerShdw blurRad="38100" dist="38100" dir="2700000" algn="tl">
                    <a:srgbClr val="000000"/>
                  </a:outerShdw>
                </a:effectLst>
              </a:rPr>
              <a:t>(x); </a:t>
            </a:r>
            <a:r>
              <a:rPr lang="en-US" altLang="zh-CN" b="0" dirty="0" err="1">
                <a:solidFill>
                  <a:schemeClr val="tx1"/>
                </a:solidFill>
                <a:effectLst>
                  <a:outerShdw blurRad="38100" dist="38100" dir="2700000" algn="tl">
                    <a:srgbClr val="000000"/>
                  </a:outerShdw>
                </a:effectLst>
              </a:rPr>
              <a:t>i</a:t>
            </a:r>
            <a:r>
              <a:rPr lang="en-US" altLang="zh-CN" b="0" dirty="0">
                <a:solidFill>
                  <a:schemeClr val="tx1"/>
                </a:solidFill>
                <a:effectLst>
                  <a:outerShdw blurRad="38100" dist="38100" dir="2700000" algn="tl">
                    <a:srgbClr val="000000"/>
                  </a:outerShdw>
                </a:effectLst>
              </a:rPr>
              <a:t>&lt;=j; </a:t>
            </a:r>
            <a:r>
              <a:rPr lang="en-US" altLang="zh-CN" b="0" dirty="0" err="1">
                <a:solidFill>
                  <a:schemeClr val="tx1"/>
                </a:solidFill>
                <a:effectLst>
                  <a:outerShdw blurRad="38100" dist="38100" dir="2700000" algn="tl">
                    <a:srgbClr val="000000"/>
                  </a:outerShdw>
                </a:effectLst>
              </a:rPr>
              <a:t>i</a:t>
            </a:r>
            <a:r>
              <a:rPr lang="en-US" altLang="zh-CN" b="0" dirty="0">
                <a:solidFill>
                  <a:schemeClr val="tx1"/>
                </a:solidFill>
                <a:effectLst>
                  <a:outerShdw blurRad="38100" dist="38100" dir="2700000" algn="tl">
                    <a:srgbClr val="000000"/>
                  </a:outerShdw>
                </a:effectLst>
              </a:rPr>
              <a:t>++)</a:t>
            </a:r>
          </a:p>
          <a:p>
            <a:pPr>
              <a:spcBef>
                <a:spcPct val="0"/>
              </a:spcBef>
              <a:buClrTx/>
              <a:defRPr/>
            </a:pPr>
            <a:r>
              <a:rPr lang="en-US" altLang="zh-CN" b="0" dirty="0">
                <a:solidFill>
                  <a:schemeClr val="tx1"/>
                </a:solidFill>
                <a:effectLst>
                  <a:outerShdw blurRad="38100" dist="38100" dir="2700000" algn="tl">
                    <a:srgbClr val="000000"/>
                  </a:outerShdw>
                </a:effectLst>
              </a:rPr>
              <a:t>	</a:t>
            </a:r>
            <a:r>
              <a:rPr lang="en-US" altLang="zh-CN" b="0" dirty="0" smtClean="0">
                <a:solidFill>
                  <a:schemeClr val="tx1"/>
                </a:solidFill>
                <a:effectLst>
                  <a:outerShdw blurRad="38100" dist="38100" dir="2700000" algn="tl">
                    <a:srgbClr val="000000"/>
                  </a:outerShdw>
                </a:effectLst>
              </a:rPr>
              <a:t>   if </a:t>
            </a:r>
            <a:r>
              <a:rPr lang="en-US" altLang="zh-CN" b="0" dirty="0" smtClean="0">
                <a:solidFill>
                  <a:schemeClr val="tx1"/>
                </a:solidFill>
                <a:effectLst>
                  <a:outerShdw blurRad="38100" dist="38100" dir="2700000" algn="tl">
                    <a:srgbClr val="000000"/>
                  </a:outerShdw>
                </a:effectLst>
              </a:rPr>
              <a:t>(</a:t>
            </a:r>
            <a:r>
              <a:rPr lang="en-US" altLang="zh-CN" b="0" dirty="0" err="1" smtClean="0">
                <a:solidFill>
                  <a:schemeClr val="tx1"/>
                </a:solidFill>
                <a:effectLst>
                  <a:outerShdw blurRad="38100" dist="38100" dir="2700000" algn="tl">
                    <a:srgbClr val="000000"/>
                  </a:outerShdw>
                </a:effectLst>
              </a:rPr>
              <a:t>x%i</a:t>
            </a:r>
            <a:r>
              <a:rPr lang="en-US" altLang="zh-CN" b="0" dirty="0" smtClean="0">
                <a:solidFill>
                  <a:schemeClr val="tx1"/>
                </a:solidFill>
                <a:effectLst>
                  <a:outerShdw blurRad="38100" dist="38100" dir="2700000" algn="tl">
                    <a:srgbClr val="000000"/>
                  </a:outerShdw>
                </a:effectLst>
              </a:rPr>
              <a:t> </a:t>
            </a:r>
            <a:r>
              <a:rPr lang="en-US" altLang="zh-CN" b="0" dirty="0">
                <a:solidFill>
                  <a:schemeClr val="tx1"/>
                </a:solidFill>
                <a:effectLst>
                  <a:outerShdw blurRad="38100" dist="38100" dir="2700000" algn="tl">
                    <a:srgbClr val="000000"/>
                  </a:outerShdw>
                </a:effectLst>
              </a:rPr>
              <a:t>== 0) return false;</a:t>
            </a:r>
          </a:p>
          <a:p>
            <a:pPr>
              <a:spcBef>
                <a:spcPct val="0"/>
              </a:spcBef>
              <a:buClrTx/>
              <a:defRPr/>
            </a:pPr>
            <a:r>
              <a:rPr lang="en-US" altLang="zh-CN" b="0" dirty="0">
                <a:solidFill>
                  <a:schemeClr val="tx1"/>
                </a:solidFill>
                <a:effectLst>
                  <a:outerShdw blurRad="38100" dist="38100" dir="2700000" algn="tl">
                    <a:srgbClr val="000000"/>
                  </a:outerShdw>
                </a:effectLst>
              </a:rPr>
              <a:t>	return true;</a:t>
            </a:r>
          </a:p>
          <a:p>
            <a:pPr>
              <a:spcBef>
                <a:spcPct val="0"/>
              </a:spcBef>
              <a:buClrTx/>
              <a:defRPr/>
            </a:pPr>
            <a:r>
              <a:rPr lang="en-US" altLang="zh-CN" b="0" dirty="0">
                <a:solidFill>
                  <a:schemeClr val="tx1"/>
                </a:solidFill>
                <a:effectLst>
                  <a:outerShdw blurRad="38100" dist="38100" dir="2700000" algn="tl">
                    <a:srgbClr val="000000"/>
                  </a:outerShdw>
                </a:effectLst>
              </a:rPr>
              <a:t>}</a:t>
            </a:r>
          </a:p>
          <a:p>
            <a:pPr>
              <a:spcBef>
                <a:spcPct val="0"/>
              </a:spcBef>
              <a:buClrTx/>
              <a:defRPr/>
            </a:pPr>
            <a:endParaRPr lang="en-US" altLang="zh-CN" b="0" dirty="0">
              <a:solidFill>
                <a:schemeClr val="tx1"/>
              </a:solidFill>
              <a:effectLst>
                <a:outerShdw blurRad="38100" dist="38100" dir="2700000" algn="tl">
                  <a:srgbClr val="000000"/>
                </a:outerShdw>
              </a:effectLst>
            </a:endParaRPr>
          </a:p>
          <a:p>
            <a:pPr>
              <a:spcBef>
                <a:spcPct val="0"/>
              </a:spcBef>
              <a:buClrTx/>
              <a:defRPr/>
            </a:pPr>
            <a:r>
              <a:rPr lang="en-US" altLang="zh-CN" b="0" dirty="0">
                <a:solidFill>
                  <a:schemeClr val="tx1"/>
                </a:solidFill>
                <a:effectLst>
                  <a:outerShdw blurRad="38100" dist="38100" dir="2700000" algn="tl">
                    <a:srgbClr val="000000"/>
                  </a:outerShdw>
                </a:effectLst>
              </a:rPr>
              <a:t>void </a:t>
            </a:r>
            <a:r>
              <a:rPr lang="en-US" altLang="zh-CN" b="0" dirty="0" err="1">
                <a:effectLst>
                  <a:outerShdw blurRad="38100" dist="38100" dir="2700000" algn="tl">
                    <a:srgbClr val="000000"/>
                  </a:outerShdw>
                </a:effectLst>
              </a:rPr>
              <a:t>print_prime</a:t>
            </a:r>
            <a:r>
              <a:rPr lang="en-US" altLang="zh-CN" b="0" dirty="0">
                <a:solidFill>
                  <a:schemeClr val="tx1"/>
                </a:solidFill>
                <a:effectLst>
                  <a:outerShdw blurRad="38100" dist="38100" dir="2700000" algn="tl">
                    <a:srgbClr val="000000"/>
                  </a:outerShdw>
                </a:effectLst>
              </a:rPr>
              <a:t>(</a:t>
            </a:r>
            <a:r>
              <a:rPr lang="en-US" altLang="zh-CN" b="0" dirty="0" err="1">
                <a:solidFill>
                  <a:schemeClr val="tx1"/>
                </a:solidFill>
                <a:effectLst>
                  <a:outerShdw blurRad="38100" dist="38100" dir="2700000" algn="tl">
                    <a:srgbClr val="000000"/>
                  </a:outerShdw>
                </a:effectLst>
              </a:rPr>
              <a:t>int</a:t>
            </a:r>
            <a:r>
              <a:rPr lang="en-US" altLang="zh-CN" b="0" dirty="0">
                <a:solidFill>
                  <a:schemeClr val="tx1"/>
                </a:solidFill>
                <a:effectLst>
                  <a:outerShdw blurRad="38100" dist="38100" dir="2700000" algn="tl">
                    <a:srgbClr val="000000"/>
                  </a:outerShdw>
                </a:effectLst>
              </a:rPr>
              <a:t> </a:t>
            </a:r>
            <a:r>
              <a:rPr lang="en-US" altLang="zh-CN" b="0" dirty="0" smtClean="0">
                <a:solidFill>
                  <a:schemeClr val="tx1"/>
                </a:solidFill>
                <a:effectLst>
                  <a:outerShdw blurRad="38100" dist="38100" dir="2700000" algn="tl">
                    <a:srgbClr val="000000"/>
                  </a:outerShdw>
                </a:effectLst>
              </a:rPr>
              <a:t>x, </a:t>
            </a:r>
            <a:r>
              <a:rPr lang="en-US" altLang="zh-CN" b="0" dirty="0" err="1">
                <a:solidFill>
                  <a:schemeClr val="tx1"/>
                </a:solidFill>
                <a:effectLst>
                  <a:outerShdw blurRad="38100" dist="38100" dir="2700000" algn="tl">
                    <a:srgbClr val="000000"/>
                  </a:outerShdw>
                </a:effectLst>
              </a:rPr>
              <a:t>int</a:t>
            </a:r>
            <a:r>
              <a:rPr lang="en-US" altLang="zh-CN" b="0" dirty="0">
                <a:solidFill>
                  <a:schemeClr val="tx1"/>
                </a:solidFill>
                <a:effectLst>
                  <a:outerShdw blurRad="38100" dist="38100" dir="2700000" algn="tl">
                    <a:srgbClr val="000000"/>
                  </a:outerShdw>
                </a:effectLst>
              </a:rPr>
              <a:t> </a:t>
            </a:r>
            <a:r>
              <a:rPr lang="en-US" altLang="zh-CN" b="0" dirty="0" smtClean="0">
                <a:solidFill>
                  <a:schemeClr val="tx1"/>
                </a:solidFill>
                <a:effectLst>
                  <a:outerShdw blurRad="38100" dist="38100" dir="2700000" algn="tl">
                    <a:srgbClr val="000000"/>
                  </a:outerShdw>
                </a:effectLst>
              </a:rPr>
              <a:t>c)</a:t>
            </a:r>
            <a:endParaRPr lang="en-US" altLang="zh-CN" b="0" dirty="0">
              <a:solidFill>
                <a:schemeClr val="tx1"/>
              </a:solidFill>
              <a:effectLst>
                <a:outerShdw blurRad="38100" dist="38100" dir="2700000" algn="tl">
                  <a:srgbClr val="000000"/>
                </a:outerShdw>
              </a:effectLst>
            </a:endParaRPr>
          </a:p>
          <a:p>
            <a:pPr>
              <a:spcBef>
                <a:spcPct val="0"/>
              </a:spcBef>
              <a:buClrTx/>
              <a:defRPr/>
            </a:pPr>
            <a:r>
              <a:rPr lang="en-US" altLang="zh-CN" b="0" dirty="0">
                <a:solidFill>
                  <a:schemeClr val="tx1"/>
                </a:solidFill>
                <a:effectLst>
                  <a:outerShdw blurRad="38100" dist="38100" dir="2700000" algn="tl">
                    <a:srgbClr val="000000"/>
                  </a:outerShdw>
                </a:effectLst>
              </a:rPr>
              <a:t>{	</a:t>
            </a:r>
            <a:r>
              <a:rPr lang="en-US" altLang="zh-CN" b="0" dirty="0" err="1">
                <a:solidFill>
                  <a:schemeClr val="tx1"/>
                </a:solidFill>
                <a:effectLst>
                  <a:outerShdw blurRad="38100" dist="38100" dir="2700000" algn="tl">
                    <a:srgbClr val="000000"/>
                  </a:outerShdw>
                </a:effectLst>
              </a:rPr>
              <a:t>cout</a:t>
            </a:r>
            <a:r>
              <a:rPr lang="en-US" altLang="zh-CN" b="0" dirty="0">
                <a:solidFill>
                  <a:schemeClr val="tx1"/>
                </a:solidFill>
                <a:effectLst>
                  <a:outerShdw blurRad="38100" dist="38100" dir="2700000" algn="tl">
                    <a:srgbClr val="000000"/>
                  </a:outerShdw>
                </a:effectLst>
              </a:rPr>
              <a:t> &lt;&lt; </a:t>
            </a:r>
            <a:r>
              <a:rPr lang="en-US" altLang="zh-CN" b="0" dirty="0" smtClean="0">
                <a:solidFill>
                  <a:schemeClr val="tx1"/>
                </a:solidFill>
                <a:effectLst>
                  <a:outerShdw blurRad="38100" dist="38100" dir="2700000" algn="tl">
                    <a:srgbClr val="000000"/>
                  </a:outerShdw>
                </a:effectLst>
              </a:rPr>
              <a:t>x </a:t>
            </a:r>
            <a:r>
              <a:rPr lang="en-US" altLang="zh-CN" b="0" dirty="0">
                <a:solidFill>
                  <a:schemeClr val="tx1"/>
                </a:solidFill>
                <a:effectLst>
                  <a:outerShdw blurRad="38100" dist="38100" dir="2700000" algn="tl">
                    <a:srgbClr val="000000"/>
                  </a:outerShdw>
                </a:effectLst>
              </a:rPr>
              <a:t>&lt;&lt; ',';</a:t>
            </a:r>
          </a:p>
          <a:p>
            <a:pPr>
              <a:spcBef>
                <a:spcPct val="0"/>
              </a:spcBef>
              <a:buClrTx/>
              <a:defRPr/>
            </a:pPr>
            <a:r>
              <a:rPr lang="en-US" altLang="zh-CN" b="0" dirty="0">
                <a:solidFill>
                  <a:schemeClr val="tx1"/>
                </a:solidFill>
                <a:effectLst>
                  <a:outerShdw blurRad="38100" dist="38100" dir="2700000" algn="tl">
                    <a:srgbClr val="000000"/>
                  </a:outerShdw>
                </a:effectLst>
              </a:rPr>
              <a:t>	if </a:t>
            </a:r>
            <a:r>
              <a:rPr lang="en-US" altLang="zh-CN" b="0" dirty="0" smtClean="0">
                <a:solidFill>
                  <a:schemeClr val="tx1"/>
                </a:solidFill>
                <a:effectLst>
                  <a:outerShdw blurRad="38100" dist="38100" dir="2700000" algn="tl">
                    <a:srgbClr val="000000"/>
                  </a:outerShdw>
                </a:effectLst>
              </a:rPr>
              <a:t>(c </a:t>
            </a:r>
            <a:r>
              <a:rPr lang="en-US" altLang="zh-CN" b="0" dirty="0">
                <a:solidFill>
                  <a:schemeClr val="tx1"/>
                </a:solidFill>
                <a:effectLst>
                  <a:outerShdw blurRad="38100" dist="38100" dir="2700000" algn="tl">
                    <a:srgbClr val="000000"/>
                  </a:outerShdw>
                </a:effectLst>
              </a:rPr>
              <a:t>% 6 == 0) </a:t>
            </a:r>
            <a:r>
              <a:rPr lang="en-US" altLang="zh-CN" b="0" dirty="0" err="1">
                <a:solidFill>
                  <a:schemeClr val="tx1"/>
                </a:solidFill>
                <a:effectLst>
                  <a:outerShdw blurRad="38100" dist="38100" dir="2700000" algn="tl">
                    <a:srgbClr val="000000"/>
                  </a:outerShdw>
                </a:effectLst>
              </a:rPr>
              <a:t>cout</a:t>
            </a:r>
            <a:r>
              <a:rPr lang="en-US" altLang="zh-CN" b="0" dirty="0">
                <a:solidFill>
                  <a:schemeClr val="tx1"/>
                </a:solidFill>
                <a:effectLst>
                  <a:outerShdw blurRad="38100" dist="38100" dir="2700000" algn="tl">
                    <a:srgbClr val="000000"/>
                  </a:outerShdw>
                </a:effectLst>
              </a:rPr>
              <a:t> &lt;&lt; </a:t>
            </a:r>
            <a:r>
              <a:rPr lang="en-US" altLang="zh-CN" b="0" dirty="0" err="1">
                <a:solidFill>
                  <a:schemeClr val="tx1"/>
                </a:solidFill>
                <a:effectLst>
                  <a:outerShdw blurRad="38100" dist="38100" dir="2700000" algn="tl">
                    <a:srgbClr val="000000"/>
                  </a:outerShdw>
                </a:effectLst>
              </a:rPr>
              <a:t>endl</a:t>
            </a:r>
            <a:r>
              <a:rPr lang="en-US" altLang="zh-CN" b="0" dirty="0">
                <a:solidFill>
                  <a:schemeClr val="tx1"/>
                </a:solidFill>
                <a:effectLst>
                  <a:outerShdw blurRad="38100" dist="38100" dir="2700000" algn="tl">
                    <a:srgbClr val="000000"/>
                  </a:outerShdw>
                </a:effectLst>
              </a:rPr>
              <a:t>;</a:t>
            </a:r>
          </a:p>
          <a:p>
            <a:pPr>
              <a:spcBef>
                <a:spcPct val="0"/>
              </a:spcBef>
              <a:buClrTx/>
              <a:defRPr/>
            </a:pPr>
            <a:r>
              <a:rPr lang="en-US" altLang="zh-CN" b="0" dirty="0">
                <a:solidFill>
                  <a:schemeClr val="tx1"/>
                </a:solidFill>
                <a:effectLst>
                  <a:outerShdw blurRad="38100" dist="38100" dir="2700000" algn="tl">
                    <a:srgbClr val="000000"/>
                  </a:outerShdw>
                </a:effectLst>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265584"/>
            <a:ext cx="7772400" cy="1363216"/>
          </a:xfrm>
        </p:spPr>
        <p:txBody>
          <a:bodyPr/>
          <a:lstStyle/>
          <a:p>
            <a:pPr eaLnBrk="1" hangingPunct="1">
              <a:defRPr/>
            </a:pPr>
            <a:r>
              <a:rPr lang="zh-CN" altLang="en-US" dirty="0" smtClean="0"/>
              <a:t>局部变量</a:t>
            </a:r>
            <a:r>
              <a:rPr lang="zh-CN" altLang="en-US" dirty="0"/>
              <a:t>和全局变量</a:t>
            </a:r>
          </a:p>
        </p:txBody>
      </p:sp>
      <p:sp>
        <p:nvSpPr>
          <p:cNvPr id="6147" name="Rectangle 3"/>
          <p:cNvSpPr>
            <a:spLocks noGrp="1" noChangeArrowheads="1"/>
          </p:cNvSpPr>
          <p:nvPr>
            <p:ph type="body" idx="1"/>
          </p:nvPr>
        </p:nvSpPr>
        <p:spPr>
          <a:xfrm>
            <a:off x="395288" y="1805136"/>
            <a:ext cx="8353425" cy="4648200"/>
          </a:xfrm>
        </p:spPr>
        <p:txBody>
          <a:bodyPr/>
          <a:lstStyle/>
          <a:p>
            <a:pPr eaLnBrk="1" hangingPunct="1">
              <a:defRPr/>
            </a:pPr>
            <a:r>
              <a:rPr lang="zh-CN" altLang="en-US" dirty="0" smtClean="0"/>
              <a:t>在</a:t>
            </a:r>
            <a:r>
              <a:rPr lang="en-US" altLang="zh-CN" dirty="0" smtClean="0"/>
              <a:t>C++</a:t>
            </a:r>
            <a:r>
              <a:rPr lang="zh-CN" altLang="en-US" dirty="0" smtClean="0"/>
              <a:t>中</a:t>
            </a:r>
            <a:r>
              <a:rPr lang="zh-CN" altLang="en-GB" dirty="0" smtClean="0"/>
              <a:t>，根据变量的定义位置，把变量分成：局部变量和全局变量。</a:t>
            </a:r>
            <a:r>
              <a:rPr lang="zh-CN" altLang="en-US" dirty="0" smtClean="0"/>
              <a:t> </a:t>
            </a:r>
          </a:p>
          <a:p>
            <a:pPr lvl="1" eaLnBrk="1" hangingPunct="1">
              <a:defRPr/>
            </a:pPr>
            <a:r>
              <a:rPr lang="zh-CN" altLang="en-US" dirty="0" smtClean="0">
                <a:solidFill>
                  <a:schemeClr val="folHlink"/>
                </a:solidFill>
              </a:rPr>
              <a:t>局部变量</a:t>
            </a:r>
            <a:r>
              <a:rPr lang="zh-CN" altLang="en-US" dirty="0" smtClean="0">
                <a:solidFill>
                  <a:schemeClr val="folHlink"/>
                </a:solidFill>
              </a:rPr>
              <a:t>：</a:t>
            </a:r>
            <a:endParaRPr lang="en-US" altLang="zh-CN" dirty="0" smtClean="0">
              <a:solidFill>
                <a:schemeClr val="folHlink"/>
              </a:solidFill>
            </a:endParaRPr>
          </a:p>
          <a:p>
            <a:pPr lvl="2" eaLnBrk="1" hangingPunct="1">
              <a:defRPr/>
            </a:pPr>
            <a:r>
              <a:rPr lang="zh-CN" altLang="en-US" dirty="0" smtClean="0"/>
              <a:t>在</a:t>
            </a:r>
            <a:r>
              <a:rPr lang="zh-CN" altLang="en-US" dirty="0" smtClean="0"/>
              <a:t>复合语句（包括函数体）中定义的变量</a:t>
            </a:r>
            <a:r>
              <a:rPr lang="zh-CN" altLang="en-US" dirty="0" smtClean="0"/>
              <a:t>。</a:t>
            </a:r>
            <a:endParaRPr lang="en-US" altLang="zh-CN" dirty="0" smtClean="0"/>
          </a:p>
          <a:p>
            <a:pPr lvl="2" eaLnBrk="1" hangingPunct="1">
              <a:defRPr/>
            </a:pPr>
            <a:r>
              <a:rPr lang="zh-CN" altLang="en-US" dirty="0" smtClean="0"/>
              <a:t>函数</a:t>
            </a:r>
            <a:r>
              <a:rPr lang="zh-CN" altLang="en-US" dirty="0"/>
              <a:t>的形式参数也可看成是</a:t>
            </a:r>
            <a:r>
              <a:rPr lang="zh-CN" altLang="en-US" dirty="0" smtClean="0"/>
              <a:t>局部变量。</a:t>
            </a:r>
          </a:p>
          <a:p>
            <a:pPr lvl="1" eaLnBrk="1" hangingPunct="1">
              <a:defRPr/>
            </a:pPr>
            <a:r>
              <a:rPr lang="zh-CN" altLang="en-US" dirty="0" smtClean="0">
                <a:solidFill>
                  <a:schemeClr val="folHlink"/>
                </a:solidFill>
              </a:rPr>
              <a:t>全局变量</a:t>
            </a:r>
            <a:r>
              <a:rPr lang="zh-CN" altLang="en-US" dirty="0" smtClean="0">
                <a:solidFill>
                  <a:schemeClr val="folHlink"/>
                </a:solidFill>
              </a:rPr>
              <a:t>：</a:t>
            </a:r>
            <a:endParaRPr lang="en-US" altLang="zh-CN" dirty="0" smtClean="0">
              <a:solidFill>
                <a:schemeClr val="folHlink"/>
              </a:solidFill>
            </a:endParaRPr>
          </a:p>
          <a:p>
            <a:pPr lvl="2" eaLnBrk="1" hangingPunct="1">
              <a:defRPr/>
            </a:pPr>
            <a:r>
              <a:rPr lang="zh-CN" altLang="en-US" dirty="0" smtClean="0"/>
              <a:t>在</a:t>
            </a:r>
            <a:r>
              <a:rPr lang="zh-CN" altLang="en-US" dirty="0" smtClean="0"/>
              <a:t>函数外部定义的变量。</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a:xfrm>
            <a:off x="468313" y="1629470"/>
            <a:ext cx="7416800" cy="4391818"/>
          </a:xfrm>
        </p:spPr>
        <p:txBody>
          <a:bodyPr>
            <a:normAutofit/>
          </a:bodyPr>
          <a:lstStyle/>
          <a:p>
            <a:pPr eaLnBrk="1" hangingPunct="1">
              <a:lnSpc>
                <a:spcPct val="80000"/>
              </a:lnSpc>
              <a:buFont typeface="Wingdings" pitchFamily="2" charset="2"/>
              <a:buNone/>
              <a:defRPr/>
            </a:pPr>
            <a:r>
              <a:rPr lang="en-US" altLang="zh-CN" sz="2400" dirty="0" err="1" smtClean="0"/>
              <a:t>int</a:t>
            </a:r>
            <a:r>
              <a:rPr lang="en-US" altLang="zh-CN" sz="2400" dirty="0" smtClean="0"/>
              <a:t> x=0;  //x</a:t>
            </a:r>
            <a:r>
              <a:rPr lang="zh-CN" altLang="en-US" sz="2400" dirty="0" smtClean="0"/>
              <a:t>：</a:t>
            </a:r>
            <a:r>
              <a:rPr lang="zh-CN" altLang="en-US" sz="2400" dirty="0" smtClean="0">
                <a:solidFill>
                  <a:schemeClr val="folHlink"/>
                </a:solidFill>
              </a:rPr>
              <a:t>全局变量</a:t>
            </a:r>
          </a:p>
          <a:p>
            <a:pPr eaLnBrk="1" hangingPunct="1">
              <a:lnSpc>
                <a:spcPct val="80000"/>
              </a:lnSpc>
              <a:buFont typeface="Wingdings" pitchFamily="2" charset="2"/>
              <a:buNone/>
              <a:defRPr/>
            </a:pPr>
            <a:r>
              <a:rPr lang="en-US" altLang="zh-CN" sz="2400" dirty="0" smtClean="0"/>
              <a:t>void f(</a:t>
            </a:r>
            <a:r>
              <a:rPr lang="en-US" altLang="zh-CN" sz="2400" dirty="0" err="1" smtClean="0"/>
              <a:t>int</a:t>
            </a:r>
            <a:r>
              <a:rPr lang="en-US" altLang="zh-CN" sz="2400" dirty="0" smtClean="0"/>
              <a:t> m) //m</a:t>
            </a:r>
            <a:r>
              <a:rPr lang="zh-CN" altLang="en-US" sz="2400" dirty="0" smtClean="0"/>
              <a:t>：</a:t>
            </a:r>
            <a:r>
              <a:rPr lang="zh-CN" altLang="en-US" sz="2400" dirty="0" smtClean="0">
                <a:solidFill>
                  <a:srgbClr val="FFC000"/>
                </a:solidFill>
              </a:rPr>
              <a:t>也可看作局部变量</a:t>
            </a:r>
            <a:endParaRPr lang="en-US" altLang="zh-CN" sz="2400" dirty="0" smtClean="0">
              <a:solidFill>
                <a:srgbClr val="FFC000"/>
              </a:solidFill>
            </a:endParaRPr>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y=0; //y</a:t>
            </a:r>
            <a:r>
              <a:rPr lang="zh-CN" altLang="en-US" sz="2400" dirty="0" smtClean="0"/>
              <a:t>：</a:t>
            </a:r>
            <a:r>
              <a:rPr lang="zh-CN" altLang="en-US" sz="2400" dirty="0" smtClean="0">
                <a:solidFill>
                  <a:schemeClr val="folHlink"/>
                </a:solidFill>
              </a:rPr>
              <a:t>局部变量</a:t>
            </a:r>
          </a:p>
          <a:p>
            <a:pPr eaLnBrk="1" hangingPunct="1">
              <a:lnSpc>
                <a:spcPct val="80000"/>
              </a:lnSpc>
              <a:buFont typeface="Wingdings" pitchFamily="2" charset="2"/>
              <a:buNone/>
              <a:defRPr/>
            </a:pPr>
            <a:r>
              <a:rPr lang="zh-CN" altLang="en-US" sz="2400" dirty="0" smtClean="0"/>
              <a:t>	</a:t>
            </a:r>
            <a:r>
              <a:rPr lang="en-US" altLang="zh-CN" sz="2400" dirty="0" smtClean="0"/>
              <a:t>......</a:t>
            </a:r>
            <a:endParaRPr lang="en-US" altLang="zh-CN" sz="2400" dirty="0" smtClean="0">
              <a:solidFill>
                <a:schemeClr val="folHlink"/>
              </a:solidFill>
            </a:endParaRPr>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r>
              <a:rPr lang="en-US" altLang="zh-CN" sz="2400" dirty="0" err="1" smtClean="0"/>
              <a:t>int</a:t>
            </a:r>
            <a:r>
              <a:rPr lang="en-US" altLang="zh-CN" sz="2400" dirty="0" smtClean="0"/>
              <a:t> main()</a:t>
            </a:r>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a=0; //a</a:t>
            </a:r>
            <a:r>
              <a:rPr lang="zh-CN" altLang="en-US" sz="2400" dirty="0" smtClean="0"/>
              <a:t>：</a:t>
            </a:r>
            <a:r>
              <a:rPr lang="zh-CN" altLang="en-US" sz="2400" dirty="0" smtClean="0">
                <a:solidFill>
                  <a:schemeClr val="folHlink"/>
                </a:solidFill>
              </a:rPr>
              <a:t>局部变量</a:t>
            </a:r>
          </a:p>
          <a:p>
            <a:pPr eaLnBrk="1" hangingPunct="1">
              <a:lnSpc>
                <a:spcPct val="80000"/>
              </a:lnSpc>
              <a:buFont typeface="Wingdings" pitchFamily="2" charset="2"/>
              <a:buNone/>
              <a:defRPr/>
            </a:pPr>
            <a:r>
              <a:rPr lang="zh-CN" altLang="en-US" sz="2400" dirty="0" smtClean="0"/>
              <a:t>	</a:t>
            </a:r>
            <a:r>
              <a:rPr lang="en-US" altLang="zh-CN" sz="2400" dirty="0" smtClean="0"/>
              <a:t>......</a:t>
            </a:r>
          </a:p>
          <a:p>
            <a:pPr eaLnBrk="1" hangingPunct="1">
              <a:lnSpc>
                <a:spcPct val="80000"/>
              </a:lnSpc>
              <a:buFont typeface="Wingdings" pitchFamily="2" charset="2"/>
              <a:buNone/>
              <a:defRPr/>
            </a:pPr>
            <a:r>
              <a:rPr lang="en-US" altLang="zh-CN" sz="2400" dirty="0" smtClean="0"/>
              <a:t>	return 0;</a:t>
            </a:r>
          </a:p>
          <a:p>
            <a:pPr eaLnBrk="1" hangingPunct="1">
              <a:lnSpc>
                <a:spcPct val="80000"/>
              </a:lnSpc>
              <a:buFont typeface="Wingdings" pitchFamily="2" charset="2"/>
              <a:buNone/>
              <a:defRPr/>
            </a:pPr>
            <a:r>
              <a:rPr lang="en-US" altLang="zh-CN" sz="2400" dirty="0" smtClean="0"/>
              <a:t>}</a:t>
            </a:r>
          </a:p>
        </p:txBody>
      </p:sp>
      <p:sp>
        <p:nvSpPr>
          <p:cNvPr id="2" name="标题 1"/>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局部变量</a:t>
            </a:r>
            <a:r>
              <a:rPr lang="en-US" altLang="zh-CN" sz="3600" dirty="0" smtClean="0"/>
              <a:t>--</a:t>
            </a:r>
            <a:r>
              <a:rPr lang="zh-CN" altLang="en-US" sz="3600" dirty="0" smtClean="0"/>
              <a:t>封装与信息隐藏</a:t>
            </a:r>
            <a:endParaRPr lang="zh-CN" altLang="en-US" sz="3600" dirty="0"/>
          </a:p>
        </p:txBody>
      </p:sp>
      <p:sp>
        <p:nvSpPr>
          <p:cNvPr id="3" name="内容占位符 2"/>
          <p:cNvSpPr>
            <a:spLocks noGrp="1"/>
          </p:cNvSpPr>
          <p:nvPr>
            <p:ph idx="1"/>
          </p:nvPr>
        </p:nvSpPr>
        <p:spPr>
          <a:xfrm>
            <a:off x="457200" y="1844824"/>
            <a:ext cx="8435280" cy="4286101"/>
          </a:xfrm>
        </p:spPr>
        <p:txBody>
          <a:bodyPr/>
          <a:lstStyle/>
          <a:p>
            <a:r>
              <a:rPr lang="zh-CN" altLang="en-US" dirty="0" smtClean="0"/>
              <a:t>函数起到一种封装和信息隐藏作用。</a:t>
            </a:r>
            <a:endParaRPr lang="en-US" altLang="zh-CN" dirty="0" smtClean="0"/>
          </a:p>
          <a:p>
            <a:pPr lvl="1" eaLnBrk="1" hangingPunct="1"/>
            <a:r>
              <a:rPr lang="zh-CN" altLang="en-US" dirty="0" smtClean="0"/>
              <a:t>在函数内部定义的变量（局部变量和形参</a:t>
            </a:r>
            <a:r>
              <a:rPr lang="zh-CN" altLang="en-US" dirty="0" smtClean="0"/>
              <a:t>）只能</a:t>
            </a:r>
            <a:r>
              <a:rPr lang="zh-CN" altLang="en-US" dirty="0" smtClean="0"/>
              <a:t>在定义它们的函数内部使用！</a:t>
            </a:r>
            <a:endParaRPr lang="en-US" altLang="zh-CN" dirty="0" smtClean="0"/>
          </a:p>
          <a:p>
            <a:pPr lvl="1"/>
            <a:r>
              <a:rPr lang="zh-CN" altLang="en-US" dirty="0" smtClean="0"/>
              <a:t>不同函数内定义</a:t>
            </a:r>
            <a:r>
              <a:rPr lang="zh-CN" altLang="en-US" dirty="0" smtClean="0"/>
              <a:t>的局部变量可以取相同</a:t>
            </a:r>
            <a:r>
              <a:rPr lang="zh-CN" altLang="en-US" dirty="0" smtClean="0"/>
              <a:t>的名字。</a:t>
            </a:r>
            <a:endParaRPr lang="en-US" altLang="zh-CN" dirty="0" smtClean="0"/>
          </a:p>
          <a:p>
            <a:pPr lvl="1"/>
            <a:endParaRPr lang="zh-CN" altLang="en-US" dirty="0"/>
          </a:p>
        </p:txBody>
      </p:sp>
    </p:spTree>
    <p:extLst>
      <p:ext uri="{BB962C8B-B14F-4D97-AF65-F5344CB8AC3E}">
        <p14:creationId xmlns:p14="http://schemas.microsoft.com/office/powerpoint/2010/main" val="3759664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a:xfrm>
            <a:off x="468313" y="548680"/>
            <a:ext cx="7416800" cy="6120680"/>
          </a:xfrm>
        </p:spPr>
        <p:txBody>
          <a:bodyPr>
            <a:normAutofit/>
          </a:bodyPr>
          <a:lstStyle/>
          <a:p>
            <a:pPr eaLnBrk="1" hangingPunct="1">
              <a:lnSpc>
                <a:spcPct val="80000"/>
              </a:lnSpc>
              <a:buNone/>
              <a:defRPr/>
            </a:pPr>
            <a:r>
              <a:rPr lang="en-US" altLang="zh-CN" sz="2400" dirty="0" smtClean="0"/>
              <a:t>void f(</a:t>
            </a:r>
            <a:r>
              <a:rPr lang="en-US" altLang="zh-CN" sz="2400" dirty="0" err="1" smtClean="0"/>
              <a:t>int</a:t>
            </a:r>
            <a:r>
              <a:rPr lang="en-US" altLang="zh-CN" sz="2400" dirty="0" smtClean="0"/>
              <a:t> </a:t>
            </a:r>
            <a:r>
              <a:rPr lang="en-US" altLang="zh-CN" sz="2400" dirty="0" smtClean="0">
                <a:solidFill>
                  <a:srgbClr val="FFC000"/>
                </a:solidFill>
              </a:rPr>
              <a:t>m</a:t>
            </a:r>
            <a:r>
              <a:rPr lang="en-US" altLang="zh-CN" sz="2400" dirty="0" smtClean="0"/>
              <a:t>) //</a:t>
            </a:r>
            <a:r>
              <a:rPr lang="zh-CN" altLang="en-US" sz="2400" dirty="0">
                <a:solidFill>
                  <a:schemeClr val="folHlink"/>
                </a:solidFill>
              </a:rPr>
              <a:t>局部变量</a:t>
            </a:r>
            <a:endParaRPr lang="en-US" altLang="zh-CN" sz="2400" dirty="0" smtClean="0"/>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smtClean="0">
                <a:solidFill>
                  <a:srgbClr val="FFC000"/>
                </a:solidFill>
              </a:rPr>
              <a:t>y</a:t>
            </a:r>
            <a:r>
              <a:rPr lang="en-US" altLang="zh-CN" sz="2400" dirty="0" smtClean="0"/>
              <a:t>=0; //</a:t>
            </a:r>
            <a:r>
              <a:rPr lang="zh-CN" altLang="en-US" sz="2400" dirty="0" smtClean="0">
                <a:solidFill>
                  <a:schemeClr val="folHlink"/>
                </a:solidFill>
              </a:rPr>
              <a:t>局部变量</a:t>
            </a:r>
          </a:p>
          <a:p>
            <a:pPr eaLnBrk="1" hangingPunct="1">
              <a:lnSpc>
                <a:spcPct val="80000"/>
              </a:lnSpc>
              <a:buFont typeface="Wingdings" pitchFamily="2" charset="2"/>
              <a:buNone/>
              <a:defRPr/>
            </a:pPr>
            <a:r>
              <a:rPr lang="zh-CN" altLang="en-US" sz="2400" dirty="0" smtClean="0"/>
              <a:t>	</a:t>
            </a:r>
            <a:r>
              <a:rPr lang="en-US" altLang="zh-CN" sz="2400" dirty="0" smtClean="0"/>
              <a:t>y++; //OK</a:t>
            </a:r>
          </a:p>
          <a:p>
            <a:pPr eaLnBrk="1" hangingPunct="1">
              <a:lnSpc>
                <a:spcPct val="80000"/>
              </a:lnSpc>
              <a:buNone/>
              <a:defRPr/>
            </a:pPr>
            <a:r>
              <a:rPr lang="en-US" altLang="zh-CN" sz="2400" dirty="0"/>
              <a:t>	m</a:t>
            </a:r>
            <a:r>
              <a:rPr lang="en-US" altLang="zh-CN" sz="2400" dirty="0" smtClean="0"/>
              <a:t>++; //OK</a:t>
            </a:r>
          </a:p>
          <a:p>
            <a:pPr eaLnBrk="1" hangingPunct="1">
              <a:lnSpc>
                <a:spcPct val="80000"/>
              </a:lnSpc>
              <a:buFont typeface="Wingdings" pitchFamily="2" charset="2"/>
              <a:buNone/>
              <a:defRPr/>
            </a:pPr>
            <a:r>
              <a:rPr lang="en-US" altLang="zh-CN" sz="2400" dirty="0" smtClean="0"/>
              <a:t>	a++; //</a:t>
            </a:r>
            <a:r>
              <a:rPr lang="en-US" altLang="zh-CN" sz="2400" dirty="0" smtClean="0">
                <a:solidFill>
                  <a:schemeClr val="folHlink"/>
                </a:solidFill>
              </a:rPr>
              <a:t>Error</a:t>
            </a:r>
          </a:p>
          <a:p>
            <a:pPr eaLnBrk="1" hangingPunct="1">
              <a:lnSpc>
                <a:spcPct val="80000"/>
              </a:lnSpc>
              <a:buFont typeface="Wingdings" pitchFamily="2" charset="2"/>
              <a:buNone/>
              <a:defRPr/>
            </a:pPr>
            <a:r>
              <a:rPr lang="en-US" altLang="zh-CN" sz="2400" dirty="0" smtClean="0"/>
              <a:t>}</a:t>
            </a:r>
          </a:p>
          <a:p>
            <a:pPr eaLnBrk="1" hangingPunct="1">
              <a:lnSpc>
                <a:spcPct val="80000"/>
              </a:lnSpc>
              <a:buFont typeface="Wingdings" pitchFamily="2" charset="2"/>
              <a:buNone/>
              <a:defRPr/>
            </a:pPr>
            <a:r>
              <a:rPr lang="en-US" altLang="zh-CN" sz="2400" dirty="0" err="1" smtClean="0"/>
              <a:t>int</a:t>
            </a:r>
            <a:r>
              <a:rPr lang="en-US" altLang="zh-CN" sz="2400" dirty="0" smtClean="0"/>
              <a:t> main()</a:t>
            </a:r>
          </a:p>
          <a:p>
            <a:pPr eaLnBrk="1" hangingPunct="1">
              <a:lnSpc>
                <a:spcPct val="80000"/>
              </a:lnSpc>
              <a:buFont typeface="Wingdings" pitchFamily="2" charset="2"/>
              <a:buNone/>
              <a:defRPr/>
            </a:pPr>
            <a:r>
              <a:rPr lang="en-US" altLang="zh-CN" sz="2400" dirty="0" smtClean="0"/>
              <a:t>{	</a:t>
            </a:r>
            <a:r>
              <a:rPr lang="en-US" altLang="zh-CN" sz="2400" dirty="0" err="1" smtClean="0"/>
              <a:t>int</a:t>
            </a:r>
            <a:r>
              <a:rPr lang="en-US" altLang="zh-CN" sz="2400" dirty="0" smtClean="0"/>
              <a:t> </a:t>
            </a:r>
            <a:r>
              <a:rPr lang="en-US" altLang="zh-CN" sz="2400" dirty="0" smtClean="0">
                <a:solidFill>
                  <a:srgbClr val="FFC000"/>
                </a:solidFill>
              </a:rPr>
              <a:t>a</a:t>
            </a:r>
            <a:r>
              <a:rPr lang="en-US" altLang="zh-CN" sz="2400" dirty="0" smtClean="0"/>
              <a:t>=0; //</a:t>
            </a:r>
            <a:r>
              <a:rPr lang="zh-CN" altLang="en-US" sz="2400" dirty="0" smtClean="0">
                <a:solidFill>
                  <a:schemeClr val="folHlink"/>
                </a:solidFill>
              </a:rPr>
              <a:t>局部变量</a:t>
            </a:r>
          </a:p>
          <a:p>
            <a:pPr eaLnBrk="1" hangingPunct="1">
              <a:lnSpc>
                <a:spcPct val="80000"/>
              </a:lnSpc>
              <a:buFont typeface="Wingdings" pitchFamily="2" charset="2"/>
              <a:buNone/>
              <a:defRPr/>
            </a:pPr>
            <a:r>
              <a:rPr lang="en-US" altLang="zh-CN" sz="2400" dirty="0" smtClean="0"/>
              <a:t>	a++; //OK</a:t>
            </a:r>
          </a:p>
          <a:p>
            <a:pPr eaLnBrk="1" hangingPunct="1">
              <a:lnSpc>
                <a:spcPct val="80000"/>
              </a:lnSpc>
              <a:buNone/>
              <a:defRPr/>
            </a:pPr>
            <a:r>
              <a:rPr lang="zh-CN" altLang="en-US" sz="2400" dirty="0"/>
              <a:t>	</a:t>
            </a:r>
            <a:r>
              <a:rPr lang="en-US" altLang="zh-CN" sz="2400" dirty="0"/>
              <a:t>f(a); //OK</a:t>
            </a:r>
          </a:p>
          <a:p>
            <a:pPr eaLnBrk="1" hangingPunct="1">
              <a:lnSpc>
                <a:spcPct val="80000"/>
              </a:lnSpc>
              <a:buNone/>
              <a:defRPr/>
            </a:pPr>
            <a:r>
              <a:rPr lang="en-US" altLang="zh-CN" sz="2400" dirty="0"/>
              <a:t>	y++; //</a:t>
            </a:r>
            <a:r>
              <a:rPr lang="en-US" altLang="zh-CN" sz="2400" dirty="0">
                <a:solidFill>
                  <a:schemeClr val="folHlink"/>
                </a:solidFill>
              </a:rPr>
              <a:t>Error</a:t>
            </a:r>
            <a:r>
              <a:rPr lang="en-US" altLang="zh-CN" sz="2400" dirty="0"/>
              <a:t> </a:t>
            </a:r>
            <a:endParaRPr lang="en-US" altLang="zh-CN" sz="2400" dirty="0" smtClean="0"/>
          </a:p>
          <a:p>
            <a:pPr eaLnBrk="1" hangingPunct="1">
              <a:lnSpc>
                <a:spcPct val="80000"/>
              </a:lnSpc>
              <a:buNone/>
              <a:defRPr/>
            </a:pPr>
            <a:r>
              <a:rPr lang="en-US" altLang="zh-CN" sz="2400" dirty="0"/>
              <a:t>	</a:t>
            </a:r>
            <a:r>
              <a:rPr lang="en-US" altLang="zh-CN" sz="2400" dirty="0" err="1" smtClean="0"/>
              <a:t>int</a:t>
            </a:r>
            <a:r>
              <a:rPr lang="en-US" altLang="zh-CN" sz="2400" dirty="0" smtClean="0"/>
              <a:t> </a:t>
            </a:r>
            <a:r>
              <a:rPr lang="en-US" altLang="zh-CN" sz="2400" dirty="0" smtClean="0">
                <a:solidFill>
                  <a:srgbClr val="FFC000"/>
                </a:solidFill>
              </a:rPr>
              <a:t>m</a:t>
            </a:r>
            <a:r>
              <a:rPr lang="en-US" altLang="zh-CN" sz="2400" dirty="0" smtClean="0"/>
              <a:t>=0</a:t>
            </a:r>
            <a:r>
              <a:rPr lang="en-US" altLang="zh-CN" sz="2400" dirty="0"/>
              <a:t>; //</a:t>
            </a:r>
            <a:r>
              <a:rPr lang="zh-CN" altLang="en-US" sz="2400" dirty="0" smtClean="0">
                <a:solidFill>
                  <a:schemeClr val="folHlink"/>
                </a:solidFill>
              </a:rPr>
              <a:t>局部变量，与函数</a:t>
            </a:r>
            <a:r>
              <a:rPr lang="en-US" altLang="zh-CN" sz="2400" dirty="0" smtClean="0">
                <a:solidFill>
                  <a:schemeClr val="folHlink"/>
                </a:solidFill>
              </a:rPr>
              <a:t>f</a:t>
            </a:r>
            <a:r>
              <a:rPr lang="zh-CN" altLang="en-US" sz="2400" dirty="0" smtClean="0">
                <a:solidFill>
                  <a:schemeClr val="folHlink"/>
                </a:solidFill>
              </a:rPr>
              <a:t>的局部变量同名！</a:t>
            </a:r>
            <a:endParaRPr lang="en-US" altLang="zh-CN" sz="2400" dirty="0"/>
          </a:p>
          <a:p>
            <a:pPr eaLnBrk="1" hangingPunct="1">
              <a:lnSpc>
                <a:spcPct val="80000"/>
              </a:lnSpc>
              <a:buNone/>
              <a:defRPr/>
            </a:pPr>
            <a:r>
              <a:rPr lang="en-US" altLang="zh-CN" sz="2400" dirty="0"/>
              <a:t>	</a:t>
            </a:r>
            <a:r>
              <a:rPr lang="en-US" altLang="zh-CN" sz="2400" dirty="0">
                <a:solidFill>
                  <a:srgbClr val="FFC000"/>
                </a:solidFill>
              </a:rPr>
              <a:t>m</a:t>
            </a:r>
            <a:r>
              <a:rPr lang="en-US" altLang="zh-CN" sz="2400" dirty="0"/>
              <a:t>++; //OK</a:t>
            </a:r>
          </a:p>
          <a:p>
            <a:pPr eaLnBrk="1" hangingPunct="1">
              <a:lnSpc>
                <a:spcPct val="80000"/>
              </a:lnSpc>
              <a:buNone/>
              <a:defRPr/>
            </a:pPr>
            <a:r>
              <a:rPr lang="zh-CN" altLang="en-US" sz="2400" dirty="0"/>
              <a:t>	</a:t>
            </a:r>
            <a:r>
              <a:rPr lang="en-US" altLang="zh-CN" sz="2400" dirty="0" smtClean="0"/>
              <a:t>f(</a:t>
            </a:r>
            <a:r>
              <a:rPr lang="en-US" altLang="zh-CN" sz="2400" dirty="0" smtClean="0">
                <a:solidFill>
                  <a:srgbClr val="FFC000"/>
                </a:solidFill>
              </a:rPr>
              <a:t>m</a:t>
            </a:r>
            <a:r>
              <a:rPr lang="en-US" altLang="zh-CN" sz="2400" dirty="0" smtClean="0"/>
              <a:t>); </a:t>
            </a:r>
            <a:r>
              <a:rPr lang="en-US" altLang="zh-CN" sz="2400" dirty="0"/>
              <a:t>//OK</a:t>
            </a:r>
          </a:p>
          <a:p>
            <a:pPr eaLnBrk="1" hangingPunct="1">
              <a:lnSpc>
                <a:spcPct val="80000"/>
              </a:lnSpc>
              <a:buFont typeface="Wingdings" pitchFamily="2" charset="2"/>
              <a:buNone/>
              <a:defRPr/>
            </a:pPr>
            <a:r>
              <a:rPr lang="en-US" altLang="zh-CN" sz="2400" dirty="0" smtClean="0"/>
              <a:t>	return 0;</a:t>
            </a:r>
          </a:p>
          <a:p>
            <a:pPr eaLnBrk="1" hangingPunct="1">
              <a:lnSpc>
                <a:spcPct val="80000"/>
              </a:lnSpc>
              <a:buFont typeface="Wingdings" pitchFamily="2" charset="2"/>
              <a:buNone/>
              <a:defRPr/>
            </a:pPr>
            <a:r>
              <a:rPr lang="en-US" altLang="zh-CN" sz="2400" dirty="0" smtClean="0"/>
              <a:t>}</a:t>
            </a:r>
          </a:p>
        </p:txBody>
      </p:sp>
    </p:spTree>
    <p:extLst>
      <p:ext uri="{BB962C8B-B14F-4D97-AF65-F5344CB8AC3E}">
        <p14:creationId xmlns:p14="http://schemas.microsoft.com/office/powerpoint/2010/main" val="1672694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pPr eaLnBrk="1" hangingPunct="1">
              <a:defRPr/>
            </a:pPr>
            <a:r>
              <a:rPr lang="zh-CN" altLang="en-US" smtClean="0"/>
              <a:t>基于过程抽象的程序设计 </a:t>
            </a:r>
          </a:p>
        </p:txBody>
      </p:sp>
      <p:sp>
        <p:nvSpPr>
          <p:cNvPr id="301059" name="Rectangle 3"/>
          <p:cNvSpPr>
            <a:spLocks noGrp="1" noChangeArrowheads="1"/>
          </p:cNvSpPr>
          <p:nvPr>
            <p:ph type="body" idx="1"/>
          </p:nvPr>
        </p:nvSpPr>
        <p:spPr>
          <a:xfrm>
            <a:off x="206375" y="1600200"/>
            <a:ext cx="8686800" cy="5068888"/>
          </a:xfrm>
        </p:spPr>
        <p:txBody>
          <a:bodyPr/>
          <a:lstStyle/>
          <a:p>
            <a:pPr eaLnBrk="1" hangingPunct="1">
              <a:defRPr/>
            </a:pPr>
            <a:r>
              <a:rPr lang="zh-CN" altLang="en-US" sz="2800" dirty="0" smtClean="0"/>
              <a:t>人们在设计一个复杂的程序时，经常会用到功能</a:t>
            </a:r>
            <a:r>
              <a:rPr lang="zh-CN" altLang="en-US" sz="2800" dirty="0" smtClean="0">
                <a:solidFill>
                  <a:schemeClr val="folHlink"/>
                </a:solidFill>
              </a:rPr>
              <a:t>分解</a:t>
            </a:r>
            <a:r>
              <a:rPr lang="zh-CN" altLang="en-US" sz="2800" dirty="0" smtClean="0"/>
              <a:t>和</a:t>
            </a:r>
            <a:r>
              <a:rPr lang="zh-CN" altLang="en-US" sz="2800" dirty="0" smtClean="0">
                <a:solidFill>
                  <a:schemeClr val="folHlink"/>
                </a:solidFill>
              </a:rPr>
              <a:t>复合</a:t>
            </a:r>
            <a:r>
              <a:rPr lang="zh-CN" altLang="en-US" sz="2800" dirty="0" smtClean="0"/>
              <a:t>两种手段：</a:t>
            </a:r>
          </a:p>
          <a:p>
            <a:pPr lvl="1" eaLnBrk="1" hangingPunct="1">
              <a:defRPr/>
            </a:pPr>
            <a:r>
              <a:rPr lang="zh-CN" altLang="en-US" sz="2400" dirty="0" smtClean="0">
                <a:solidFill>
                  <a:schemeClr val="folHlink"/>
                </a:solidFill>
              </a:rPr>
              <a:t>功能分解</a:t>
            </a:r>
            <a:r>
              <a:rPr lang="zh-CN" altLang="en-US" sz="2400" dirty="0" smtClean="0"/>
              <a:t>：把程序的功能分解成若干子功能，每个子功能又可以分解成若干子功能，</a:t>
            </a:r>
            <a:r>
              <a:rPr lang="zh-CN" altLang="en-US" sz="2400" dirty="0"/>
              <a:t>等等，</a:t>
            </a:r>
            <a:r>
              <a:rPr lang="zh-CN" altLang="en-US" sz="2400" dirty="0" smtClean="0"/>
              <a:t>直到</a:t>
            </a:r>
            <a:r>
              <a:rPr lang="zh-CN" altLang="en-US" sz="2400" dirty="0"/>
              <a:t>最终分解出的子功能相对简单、容易实现为止</a:t>
            </a:r>
            <a:r>
              <a:rPr lang="zh-CN" altLang="en-US" sz="2400" dirty="0" smtClean="0"/>
              <a:t>，从而形成了一种自顶向下（</a:t>
            </a:r>
            <a:r>
              <a:rPr lang="en-US" altLang="zh-CN" sz="2400" dirty="0" smtClean="0"/>
              <a:t>top-down</a:t>
            </a:r>
            <a:r>
              <a:rPr lang="zh-CN" altLang="en-US" sz="2400" dirty="0" smtClean="0"/>
              <a:t>）、逐步精化（</a:t>
            </a:r>
            <a:r>
              <a:rPr lang="en-US" altLang="zh-CN" sz="2400" dirty="0" smtClean="0"/>
              <a:t>step-wise</a:t>
            </a:r>
            <a:r>
              <a:rPr lang="zh-CN" altLang="en-US" sz="2400" dirty="0" smtClean="0"/>
              <a:t>）的设计过程。</a:t>
            </a:r>
          </a:p>
          <a:p>
            <a:pPr lvl="1" eaLnBrk="1" hangingPunct="1">
              <a:defRPr/>
            </a:pPr>
            <a:r>
              <a:rPr lang="zh-CN" altLang="en-US" sz="2400" dirty="0" smtClean="0">
                <a:solidFill>
                  <a:schemeClr val="folHlink"/>
                </a:solidFill>
              </a:rPr>
              <a:t>功能复合</a:t>
            </a:r>
            <a:r>
              <a:rPr lang="zh-CN" altLang="en-US" sz="2400" dirty="0"/>
              <a:t>：先设计子功能，然后把</a:t>
            </a:r>
            <a:r>
              <a:rPr lang="zh-CN" altLang="en-US" sz="2400" dirty="0" smtClean="0"/>
              <a:t>已有子功能逐步组合成更大</a:t>
            </a:r>
            <a:r>
              <a:rPr lang="zh-CN" altLang="en-US" sz="2400" dirty="0"/>
              <a:t>的子功能，最后得到完整的系统功能，从而</a:t>
            </a:r>
            <a:r>
              <a:rPr lang="zh-CN" altLang="en-US" sz="2400" dirty="0" smtClean="0"/>
              <a:t>形成一种自底向上（</a:t>
            </a:r>
            <a:r>
              <a:rPr lang="en-US" altLang="zh-CN" sz="2400" dirty="0" smtClean="0"/>
              <a:t>bottom-up</a:t>
            </a:r>
            <a:r>
              <a:rPr lang="zh-CN" altLang="en-US" sz="2400" dirty="0" smtClean="0"/>
              <a:t>）的设计过程。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1" name="Rectangle 3"/>
          <p:cNvSpPr>
            <a:spLocks noGrp="1" noChangeArrowheads="1"/>
          </p:cNvSpPr>
          <p:nvPr>
            <p:ph type="body" idx="1"/>
          </p:nvPr>
        </p:nvSpPr>
        <p:spPr>
          <a:xfrm>
            <a:off x="179388" y="1484313"/>
            <a:ext cx="8856662" cy="5184775"/>
          </a:xfrm>
        </p:spPr>
        <p:txBody>
          <a:bodyPr>
            <a:normAutofit fontScale="92500" lnSpcReduction="20000"/>
          </a:bodyPr>
          <a:lstStyle/>
          <a:p>
            <a:pPr eaLnBrk="1" hangingPunct="1">
              <a:lnSpc>
                <a:spcPct val="120000"/>
              </a:lnSpc>
              <a:defRPr/>
            </a:pPr>
            <a:r>
              <a:rPr lang="zh-CN" altLang="en-US" dirty="0"/>
              <a:t>全局变量可以在所有函数中使用，用于信息共享！</a:t>
            </a:r>
            <a:endParaRPr lang="en-US" altLang="zh-CN" dirty="0" smtClean="0"/>
          </a:p>
          <a:p>
            <a:pPr eaLnBrk="1" hangingPunct="1">
              <a:lnSpc>
                <a:spcPct val="80000"/>
              </a:lnSpc>
              <a:buNone/>
              <a:defRPr/>
            </a:pPr>
            <a:endParaRPr lang="en-US" altLang="zh-CN" dirty="0" smtClean="0"/>
          </a:p>
          <a:p>
            <a:pPr marL="457200" lvl="1" indent="0" eaLnBrk="1" hangingPunct="1">
              <a:lnSpc>
                <a:spcPct val="80000"/>
              </a:lnSpc>
              <a:buNone/>
              <a:defRPr/>
            </a:pPr>
            <a:r>
              <a:rPr lang="en-US" altLang="zh-CN" dirty="0" err="1" smtClean="0"/>
              <a:t>int</a:t>
            </a:r>
            <a:r>
              <a:rPr lang="en-US" altLang="zh-CN" dirty="0" smtClean="0"/>
              <a:t> </a:t>
            </a:r>
            <a:r>
              <a:rPr lang="en-US" altLang="zh-CN" dirty="0">
                <a:solidFill>
                  <a:srgbClr val="FFC000"/>
                </a:solidFill>
              </a:rPr>
              <a:t>x</a:t>
            </a:r>
            <a:r>
              <a:rPr lang="en-US" altLang="zh-CN" dirty="0"/>
              <a:t>=0;  //</a:t>
            </a:r>
            <a:r>
              <a:rPr lang="zh-CN" altLang="en-US" dirty="0">
                <a:solidFill>
                  <a:schemeClr val="folHlink"/>
                </a:solidFill>
              </a:rPr>
              <a:t>全局变量</a:t>
            </a:r>
          </a:p>
          <a:p>
            <a:pPr marL="457200" lvl="1" indent="0" eaLnBrk="1" hangingPunct="1">
              <a:lnSpc>
                <a:spcPct val="80000"/>
              </a:lnSpc>
              <a:buNone/>
              <a:defRPr/>
            </a:pPr>
            <a:r>
              <a:rPr lang="en-US" altLang="zh-CN" dirty="0"/>
              <a:t>void f</a:t>
            </a:r>
            <a:r>
              <a:rPr lang="en-US" altLang="zh-CN" dirty="0" smtClean="0"/>
              <a:t>()</a:t>
            </a:r>
            <a:endParaRPr lang="en-US" altLang="zh-CN" dirty="0"/>
          </a:p>
          <a:p>
            <a:pPr marL="457200" lvl="1" indent="0" eaLnBrk="1" hangingPunct="1">
              <a:lnSpc>
                <a:spcPct val="80000"/>
              </a:lnSpc>
              <a:buNone/>
              <a:defRPr/>
            </a:pPr>
            <a:r>
              <a:rPr lang="en-US" altLang="zh-CN" dirty="0"/>
              <a:t>{	</a:t>
            </a:r>
            <a:r>
              <a:rPr lang="en-US" altLang="zh-CN" dirty="0" smtClean="0"/>
              <a:t>......</a:t>
            </a:r>
            <a:endParaRPr lang="zh-CN" altLang="en-US" dirty="0">
              <a:solidFill>
                <a:schemeClr val="folHlink"/>
              </a:solidFill>
            </a:endParaRPr>
          </a:p>
          <a:p>
            <a:pPr marL="457200" lvl="1" indent="0" eaLnBrk="1" hangingPunct="1">
              <a:lnSpc>
                <a:spcPct val="80000"/>
              </a:lnSpc>
              <a:buNone/>
              <a:defRPr/>
            </a:pPr>
            <a:r>
              <a:rPr lang="zh-CN" altLang="en-US" dirty="0"/>
              <a:t>	</a:t>
            </a:r>
            <a:r>
              <a:rPr lang="en-US" altLang="zh-CN" dirty="0"/>
              <a:t>x++; //</a:t>
            </a:r>
            <a:r>
              <a:rPr lang="en-US" altLang="zh-CN" dirty="0" smtClean="0"/>
              <a:t>OK, x == </a:t>
            </a:r>
            <a:r>
              <a:rPr lang="en-US" altLang="zh-CN" dirty="0" smtClean="0">
                <a:solidFill>
                  <a:srgbClr val="FFC000"/>
                </a:solidFill>
              </a:rPr>
              <a:t>1</a:t>
            </a:r>
          </a:p>
          <a:p>
            <a:pPr marL="457200" lvl="1" indent="0" eaLnBrk="1" hangingPunct="1">
              <a:lnSpc>
                <a:spcPct val="80000"/>
              </a:lnSpc>
              <a:buNone/>
              <a:defRPr/>
            </a:pPr>
            <a:r>
              <a:rPr lang="zh-CN" altLang="en-US" dirty="0"/>
              <a:t>	</a:t>
            </a:r>
            <a:r>
              <a:rPr lang="en-US" altLang="zh-CN" dirty="0" smtClean="0"/>
              <a:t>......</a:t>
            </a:r>
            <a:endParaRPr lang="en-US" altLang="zh-CN" dirty="0"/>
          </a:p>
          <a:p>
            <a:pPr marL="457200" lvl="1" indent="0" eaLnBrk="1" hangingPunct="1">
              <a:lnSpc>
                <a:spcPct val="80000"/>
              </a:lnSpc>
              <a:buNone/>
              <a:defRPr/>
            </a:pPr>
            <a:r>
              <a:rPr lang="en-US" altLang="zh-CN" dirty="0"/>
              <a:t>}</a:t>
            </a:r>
          </a:p>
          <a:p>
            <a:pPr marL="457200" lvl="1" indent="0" eaLnBrk="1" hangingPunct="1">
              <a:lnSpc>
                <a:spcPct val="80000"/>
              </a:lnSpc>
              <a:buNone/>
              <a:defRPr/>
            </a:pPr>
            <a:r>
              <a:rPr lang="en-US" altLang="zh-CN" dirty="0" err="1"/>
              <a:t>int</a:t>
            </a:r>
            <a:r>
              <a:rPr lang="en-US" altLang="zh-CN" dirty="0"/>
              <a:t> main()</a:t>
            </a:r>
          </a:p>
          <a:p>
            <a:pPr marL="457200" lvl="1" indent="0" eaLnBrk="1" hangingPunct="1">
              <a:lnSpc>
                <a:spcPct val="80000"/>
              </a:lnSpc>
              <a:buNone/>
              <a:defRPr/>
            </a:pPr>
            <a:r>
              <a:rPr lang="en-US" altLang="zh-CN" dirty="0"/>
              <a:t>{	</a:t>
            </a:r>
            <a:r>
              <a:rPr lang="en-US" altLang="zh-CN" dirty="0" smtClean="0"/>
              <a:t>......</a:t>
            </a:r>
          </a:p>
          <a:p>
            <a:pPr marL="457200" lvl="1" indent="0" eaLnBrk="1" hangingPunct="1">
              <a:lnSpc>
                <a:spcPct val="80000"/>
              </a:lnSpc>
              <a:buNone/>
              <a:defRPr/>
            </a:pPr>
            <a:r>
              <a:rPr lang="zh-CN" altLang="en-US" dirty="0"/>
              <a:t>	</a:t>
            </a:r>
            <a:r>
              <a:rPr lang="en-US" altLang="zh-CN" dirty="0" smtClean="0"/>
              <a:t>f();</a:t>
            </a:r>
          </a:p>
          <a:p>
            <a:pPr marL="457200" lvl="1" indent="0" eaLnBrk="1" hangingPunct="1">
              <a:lnSpc>
                <a:spcPct val="80000"/>
              </a:lnSpc>
              <a:buNone/>
              <a:defRPr/>
            </a:pPr>
            <a:r>
              <a:rPr lang="zh-CN" altLang="en-US" dirty="0"/>
              <a:t>	</a:t>
            </a:r>
            <a:r>
              <a:rPr lang="en-US" altLang="zh-CN" dirty="0" smtClean="0"/>
              <a:t>x</a:t>
            </a:r>
            <a:r>
              <a:rPr lang="en-US" altLang="zh-CN" dirty="0"/>
              <a:t>++; //</a:t>
            </a:r>
            <a:r>
              <a:rPr lang="en-US" altLang="zh-CN" dirty="0" smtClean="0"/>
              <a:t>OK, x == </a:t>
            </a:r>
            <a:r>
              <a:rPr lang="en-US" altLang="zh-CN" dirty="0" smtClean="0">
                <a:solidFill>
                  <a:srgbClr val="FFC000"/>
                </a:solidFill>
              </a:rPr>
              <a:t>2</a:t>
            </a:r>
          </a:p>
          <a:p>
            <a:pPr marL="457200" lvl="1" indent="0" eaLnBrk="1" hangingPunct="1">
              <a:lnSpc>
                <a:spcPct val="80000"/>
              </a:lnSpc>
              <a:buNone/>
              <a:defRPr/>
            </a:pPr>
            <a:r>
              <a:rPr lang="zh-CN" altLang="en-US" dirty="0"/>
              <a:t>	</a:t>
            </a:r>
            <a:r>
              <a:rPr lang="en-US" altLang="zh-CN" dirty="0" smtClean="0"/>
              <a:t>......</a:t>
            </a:r>
            <a:endParaRPr lang="en-US" altLang="zh-CN" dirty="0"/>
          </a:p>
          <a:p>
            <a:pPr marL="457200" lvl="1" indent="0" eaLnBrk="1" hangingPunct="1">
              <a:lnSpc>
                <a:spcPct val="80000"/>
              </a:lnSpc>
              <a:buNone/>
              <a:defRPr/>
            </a:pPr>
            <a:r>
              <a:rPr lang="en-US" altLang="zh-CN" dirty="0"/>
              <a:t>	return 0;</a:t>
            </a:r>
          </a:p>
          <a:p>
            <a:pPr marL="457200" lvl="1" indent="0" eaLnBrk="1" hangingPunct="1">
              <a:lnSpc>
                <a:spcPct val="80000"/>
              </a:lnSpc>
              <a:buNone/>
              <a:defRPr/>
            </a:pPr>
            <a:r>
              <a:rPr lang="en-US" altLang="zh-CN" dirty="0"/>
              <a:t>}</a:t>
            </a:r>
          </a:p>
          <a:p>
            <a:pPr marL="0" indent="0">
              <a:buNone/>
              <a:defRPr/>
            </a:pPr>
            <a:endParaRPr lang="en-US" altLang="zh-CN" dirty="0" smtClean="0"/>
          </a:p>
          <a:p>
            <a:pPr eaLnBrk="1" hangingPunct="1">
              <a:defRPr/>
            </a:pPr>
            <a:endParaRPr lang="zh-CN" altLang="en-US" dirty="0" smtClean="0"/>
          </a:p>
        </p:txBody>
      </p:sp>
      <p:sp>
        <p:nvSpPr>
          <p:cNvPr id="3" name="Rectangle 2"/>
          <p:cNvSpPr>
            <a:spLocks noGrp="1" noChangeArrowheads="1"/>
          </p:cNvSpPr>
          <p:nvPr>
            <p:ph type="title"/>
          </p:nvPr>
        </p:nvSpPr>
        <p:spPr>
          <a:xfrm>
            <a:off x="468313" y="128935"/>
            <a:ext cx="8229600" cy="1139825"/>
          </a:xfrm>
        </p:spPr>
        <p:txBody>
          <a:bodyPr/>
          <a:lstStyle/>
          <a:p>
            <a:pPr eaLnBrk="1" hangingPunct="1">
              <a:defRPr/>
            </a:pPr>
            <a:r>
              <a:rPr lang="zh-CN" altLang="en-US" dirty="0" smtClean="0"/>
              <a:t>全局变量</a:t>
            </a:r>
            <a:r>
              <a:rPr lang="en-US" altLang="zh-CN" sz="3600" dirty="0" smtClean="0"/>
              <a:t>--</a:t>
            </a:r>
            <a:r>
              <a:rPr lang="zh-CN" altLang="en-US" sz="3600" dirty="0" smtClean="0"/>
              <a:t>信息共享</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1" name="Rectangle 3"/>
          <p:cNvSpPr>
            <a:spLocks noGrp="1" noChangeArrowheads="1"/>
          </p:cNvSpPr>
          <p:nvPr>
            <p:ph type="body" idx="1"/>
          </p:nvPr>
        </p:nvSpPr>
        <p:spPr>
          <a:xfrm>
            <a:off x="179388" y="1484313"/>
            <a:ext cx="8856662" cy="5184775"/>
          </a:xfrm>
        </p:spPr>
        <p:txBody>
          <a:bodyPr>
            <a:normAutofit/>
          </a:bodyPr>
          <a:lstStyle/>
          <a:p>
            <a:pPr eaLnBrk="1" hangingPunct="1">
              <a:lnSpc>
                <a:spcPct val="120000"/>
              </a:lnSpc>
              <a:defRPr/>
            </a:pPr>
            <a:r>
              <a:rPr lang="zh-CN" altLang="en-US" dirty="0" smtClean="0"/>
              <a:t>全局变量可以定义在函数外的任何地方，如果在使用一个全局变量时未见到它的定义，则在使用前需要对该全局变量进行声明，格式为：</a:t>
            </a:r>
            <a:endParaRPr lang="en-US" altLang="zh-CN" dirty="0" smtClean="0"/>
          </a:p>
          <a:p>
            <a:pPr marL="457200" lvl="1" indent="0" eaLnBrk="1" hangingPunct="1">
              <a:lnSpc>
                <a:spcPct val="120000"/>
              </a:lnSpc>
              <a:buFontTx/>
              <a:buNone/>
              <a:defRPr/>
            </a:pPr>
            <a:r>
              <a:rPr lang="en-US" altLang="zh-CN" dirty="0" smtClean="0"/>
              <a:t>  </a:t>
            </a:r>
            <a:r>
              <a:rPr lang="en-US" altLang="zh-CN" b="1" dirty="0" smtClean="0">
                <a:solidFill>
                  <a:srgbClr val="FFC000"/>
                </a:solidFill>
              </a:rPr>
              <a:t> extern </a:t>
            </a:r>
            <a:r>
              <a:rPr lang="en-US" altLang="zh-CN" b="1" dirty="0">
                <a:solidFill>
                  <a:srgbClr val="FFC000"/>
                </a:solidFill>
              </a:rPr>
              <a:t>&lt;</a:t>
            </a:r>
            <a:r>
              <a:rPr lang="zh-CN" altLang="en-US" b="1" dirty="0">
                <a:solidFill>
                  <a:srgbClr val="FFC000"/>
                </a:solidFill>
              </a:rPr>
              <a:t>类型名</a:t>
            </a:r>
            <a:r>
              <a:rPr lang="en-US" altLang="zh-CN" b="1" dirty="0">
                <a:solidFill>
                  <a:srgbClr val="FFC000"/>
                </a:solidFill>
              </a:rPr>
              <a:t>&gt; &lt;</a:t>
            </a:r>
            <a:r>
              <a:rPr lang="zh-CN" altLang="en-US" b="1" dirty="0">
                <a:solidFill>
                  <a:srgbClr val="FFC000"/>
                </a:solidFill>
              </a:rPr>
              <a:t>变量名</a:t>
            </a:r>
            <a:r>
              <a:rPr lang="en-US" altLang="zh-CN" b="1" dirty="0">
                <a:solidFill>
                  <a:srgbClr val="FFC000"/>
                </a:solidFill>
              </a:rPr>
              <a:t>&gt;;</a:t>
            </a:r>
          </a:p>
          <a:p>
            <a:pPr>
              <a:defRPr/>
            </a:pPr>
            <a:r>
              <a:rPr lang="zh-CN" altLang="en-US" dirty="0" smtClean="0"/>
              <a:t>变量定义属于一种声明，称为</a:t>
            </a:r>
            <a:r>
              <a:rPr lang="zh-CN" altLang="en-US" dirty="0">
                <a:solidFill>
                  <a:schemeClr val="folHlink"/>
                </a:solidFill>
              </a:rPr>
              <a:t>定义性</a:t>
            </a:r>
            <a:r>
              <a:rPr lang="zh-CN" altLang="en-US" dirty="0" smtClean="0">
                <a:solidFill>
                  <a:schemeClr val="folHlink"/>
                </a:solidFill>
              </a:rPr>
              <a:t>声明</a:t>
            </a:r>
            <a:r>
              <a:rPr lang="zh-CN" altLang="en-US" dirty="0" smtClean="0"/>
              <a:t>，今后，</a:t>
            </a:r>
            <a:endParaRPr lang="zh-CN" altLang="en-US" dirty="0"/>
          </a:p>
          <a:p>
            <a:pPr lvl="1">
              <a:defRPr/>
            </a:pPr>
            <a:r>
              <a:rPr lang="zh-CN" altLang="en-US" dirty="0"/>
              <a:t>把定义性声明称为</a:t>
            </a:r>
            <a:r>
              <a:rPr lang="zh-CN" altLang="en-US" dirty="0" smtClean="0"/>
              <a:t>定义</a:t>
            </a:r>
            <a:r>
              <a:rPr lang="zh-CN" altLang="en-US" dirty="0"/>
              <a:t>。</a:t>
            </a:r>
          </a:p>
          <a:p>
            <a:pPr lvl="1">
              <a:defRPr/>
            </a:pPr>
            <a:r>
              <a:rPr lang="zh-CN" altLang="en-US" dirty="0"/>
              <a:t>把非定义性声明称为声明。</a:t>
            </a:r>
          </a:p>
          <a:p>
            <a:pPr>
              <a:defRPr/>
            </a:pPr>
            <a:endParaRPr lang="en-US" altLang="zh-CN" dirty="0" smtClean="0"/>
          </a:p>
          <a:p>
            <a:pPr eaLnBrk="1" hangingPunct="1">
              <a:defRPr/>
            </a:pPr>
            <a:endParaRPr lang="zh-CN" altLang="en-US" dirty="0" smtClean="0"/>
          </a:p>
        </p:txBody>
      </p:sp>
      <p:sp>
        <p:nvSpPr>
          <p:cNvPr id="3" name="Rectangle 2"/>
          <p:cNvSpPr>
            <a:spLocks noGrp="1" noChangeArrowheads="1"/>
          </p:cNvSpPr>
          <p:nvPr>
            <p:ph type="title"/>
          </p:nvPr>
        </p:nvSpPr>
        <p:spPr>
          <a:xfrm>
            <a:off x="468313" y="56927"/>
            <a:ext cx="8229600" cy="1139825"/>
          </a:xfrm>
        </p:spPr>
        <p:txBody>
          <a:bodyPr/>
          <a:lstStyle/>
          <a:p>
            <a:pPr eaLnBrk="1" hangingPunct="1">
              <a:defRPr/>
            </a:pPr>
            <a:r>
              <a:rPr lang="zh-CN" altLang="en-US" dirty="0" smtClean="0"/>
              <a:t>全局变量</a:t>
            </a:r>
            <a:r>
              <a:rPr lang="zh-CN" altLang="en-US" dirty="0"/>
              <a:t>的</a:t>
            </a:r>
            <a:r>
              <a:rPr lang="zh-CN" altLang="en-US" dirty="0" smtClean="0"/>
              <a:t>声明 </a:t>
            </a:r>
          </a:p>
        </p:txBody>
      </p:sp>
    </p:spTree>
    <p:extLst>
      <p:ext uri="{BB962C8B-B14F-4D97-AF65-F5344CB8AC3E}">
        <p14:creationId xmlns:p14="http://schemas.microsoft.com/office/powerpoint/2010/main" val="15641621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288" y="620688"/>
            <a:ext cx="4608512" cy="5832648"/>
          </a:xfrm>
        </p:spPr>
        <p:txBody>
          <a:bodyPr>
            <a:normAutofit fontScale="77500" lnSpcReduction="20000"/>
          </a:bodyPr>
          <a:lstStyle/>
          <a:p>
            <a:pPr marL="0" indent="0">
              <a:buFont typeface="Wingdings" pitchFamily="2" charset="2"/>
              <a:buNone/>
              <a:defRPr/>
            </a:pPr>
            <a:r>
              <a:rPr lang="en-US" altLang="zh-CN" dirty="0" smtClean="0"/>
              <a:t>//file1.cpp</a:t>
            </a:r>
          </a:p>
          <a:p>
            <a:pPr marL="0" indent="0">
              <a:buNone/>
              <a:defRPr/>
            </a:pPr>
            <a:r>
              <a:rPr lang="en-US" altLang="zh-CN" dirty="0" err="1"/>
              <a:t>int</a:t>
            </a:r>
            <a:r>
              <a:rPr lang="en-US" altLang="zh-CN" dirty="0"/>
              <a:t> x=0; //</a:t>
            </a:r>
            <a:r>
              <a:rPr lang="zh-CN" altLang="en-US" dirty="0">
                <a:solidFill>
                  <a:srgbClr val="FFC000"/>
                </a:solidFill>
              </a:rPr>
              <a:t>定义</a:t>
            </a:r>
          </a:p>
          <a:p>
            <a:pPr marL="0" indent="0">
              <a:buFont typeface="Wingdings" pitchFamily="2" charset="2"/>
              <a:buNone/>
              <a:defRPr/>
            </a:pPr>
            <a:r>
              <a:rPr lang="en-US" altLang="zh-CN" dirty="0" smtClean="0"/>
              <a:t>void </a:t>
            </a:r>
            <a:r>
              <a:rPr lang="en-US" altLang="zh-CN" dirty="0"/>
              <a:t>f()</a:t>
            </a:r>
          </a:p>
          <a:p>
            <a:pPr marL="0" indent="0">
              <a:buFont typeface="Wingdings" pitchFamily="2" charset="2"/>
              <a:buNone/>
              <a:defRPr/>
            </a:pPr>
            <a:r>
              <a:rPr lang="en-US" altLang="zh-CN" dirty="0" smtClean="0"/>
              <a:t>{  </a:t>
            </a:r>
            <a:r>
              <a:rPr lang="en-US" altLang="zh-CN" dirty="0"/>
              <a:t>... x ... //</a:t>
            </a:r>
            <a:r>
              <a:rPr lang="zh-CN" altLang="en-US" dirty="0" smtClean="0">
                <a:solidFill>
                  <a:srgbClr val="FFC000"/>
                </a:solidFill>
              </a:rPr>
              <a:t>访问</a:t>
            </a:r>
            <a:endParaRPr lang="en-US" altLang="zh-CN" dirty="0">
              <a:solidFill>
                <a:srgbClr val="FFC000"/>
              </a:solidFill>
            </a:endParaRPr>
          </a:p>
          <a:p>
            <a:pPr marL="0" indent="0">
              <a:buFont typeface="Wingdings" pitchFamily="2" charset="2"/>
              <a:buNone/>
              <a:defRPr/>
            </a:pPr>
            <a:r>
              <a:rPr lang="en-US" altLang="zh-CN" dirty="0"/>
              <a:t>    extern </a:t>
            </a:r>
            <a:r>
              <a:rPr lang="en-US" altLang="zh-CN" dirty="0" err="1"/>
              <a:t>int</a:t>
            </a:r>
            <a:r>
              <a:rPr lang="en-US" altLang="zh-CN" dirty="0"/>
              <a:t> </a:t>
            </a:r>
            <a:r>
              <a:rPr lang="en-US" altLang="zh-CN" dirty="0" err="1" smtClean="0"/>
              <a:t>y,z</a:t>
            </a:r>
            <a:r>
              <a:rPr lang="en-US" altLang="zh-CN" dirty="0" smtClean="0"/>
              <a:t>; //</a:t>
            </a:r>
            <a:r>
              <a:rPr lang="zh-CN" altLang="en-US" dirty="0" smtClean="0">
                <a:solidFill>
                  <a:srgbClr val="FFC000"/>
                </a:solidFill>
              </a:rPr>
              <a:t>声明</a:t>
            </a:r>
            <a:endParaRPr lang="en-US" altLang="zh-CN" dirty="0">
              <a:solidFill>
                <a:srgbClr val="FFC000"/>
              </a:solidFill>
            </a:endParaRPr>
          </a:p>
          <a:p>
            <a:pPr marL="0" indent="0">
              <a:buFont typeface="Wingdings" pitchFamily="2" charset="2"/>
              <a:buNone/>
              <a:defRPr/>
            </a:pPr>
            <a:r>
              <a:rPr lang="zh-CN" altLang="en-US" dirty="0" smtClean="0"/>
              <a:t>    </a:t>
            </a:r>
            <a:r>
              <a:rPr lang="en-US" altLang="zh-CN" dirty="0" smtClean="0"/>
              <a:t>... y ... //</a:t>
            </a:r>
            <a:r>
              <a:rPr lang="zh-CN" altLang="en-US" dirty="0" smtClean="0">
                <a:solidFill>
                  <a:srgbClr val="FFC000"/>
                </a:solidFill>
              </a:rPr>
              <a:t>访问</a:t>
            </a:r>
            <a:endParaRPr lang="en-US" altLang="zh-CN" dirty="0" smtClean="0">
              <a:solidFill>
                <a:srgbClr val="FFC000"/>
              </a:solidFill>
            </a:endParaRPr>
          </a:p>
          <a:p>
            <a:pPr marL="0" indent="0">
              <a:buNone/>
              <a:defRPr/>
            </a:pPr>
            <a:r>
              <a:rPr lang="zh-CN" altLang="en-US" dirty="0"/>
              <a:t> </a:t>
            </a:r>
            <a:r>
              <a:rPr lang="zh-CN" altLang="en-US" dirty="0" smtClean="0"/>
              <a:t>   </a:t>
            </a:r>
            <a:r>
              <a:rPr lang="en-US" altLang="zh-CN" dirty="0" smtClean="0"/>
              <a:t>... z </a:t>
            </a:r>
            <a:r>
              <a:rPr lang="en-US" altLang="zh-CN" dirty="0"/>
              <a:t>... //</a:t>
            </a:r>
            <a:r>
              <a:rPr lang="zh-CN" altLang="en-US" dirty="0">
                <a:solidFill>
                  <a:srgbClr val="FFC000"/>
                </a:solidFill>
              </a:rPr>
              <a:t>访问</a:t>
            </a:r>
            <a:endParaRPr lang="en-US" altLang="zh-CN" dirty="0" smtClean="0">
              <a:solidFill>
                <a:srgbClr val="FFC000"/>
              </a:solidFill>
            </a:endParaRPr>
          </a:p>
          <a:p>
            <a:pPr marL="0" indent="0">
              <a:buFont typeface="Wingdings" pitchFamily="2" charset="2"/>
              <a:buNone/>
              <a:defRPr/>
            </a:pPr>
            <a:r>
              <a:rPr lang="en-US" altLang="zh-CN" dirty="0" smtClean="0"/>
              <a:t>}</a:t>
            </a:r>
          </a:p>
          <a:p>
            <a:pPr marL="0" indent="0">
              <a:buNone/>
              <a:defRPr/>
            </a:pPr>
            <a:r>
              <a:rPr lang="en-US" altLang="zh-CN" dirty="0" err="1" smtClean="0"/>
              <a:t>int</a:t>
            </a:r>
            <a:r>
              <a:rPr lang="en-US" altLang="zh-CN" dirty="0" smtClean="0"/>
              <a:t> y=0;</a:t>
            </a:r>
            <a:r>
              <a:rPr lang="en-US" altLang="zh-CN" dirty="0"/>
              <a:t> //</a:t>
            </a:r>
            <a:r>
              <a:rPr lang="zh-CN" altLang="en-US" dirty="0">
                <a:solidFill>
                  <a:srgbClr val="FFC000"/>
                </a:solidFill>
              </a:rPr>
              <a:t>定义</a:t>
            </a:r>
            <a:endParaRPr lang="en-US" altLang="zh-CN" dirty="0"/>
          </a:p>
          <a:p>
            <a:pPr marL="0" indent="0">
              <a:buFont typeface="Wingdings" pitchFamily="2" charset="2"/>
              <a:buNone/>
              <a:defRPr/>
            </a:pPr>
            <a:r>
              <a:rPr lang="en-US" altLang="zh-CN" dirty="0" err="1" smtClean="0"/>
              <a:t>int</a:t>
            </a:r>
            <a:r>
              <a:rPr lang="en-US" altLang="zh-CN" dirty="0" smtClean="0"/>
              <a:t> </a:t>
            </a:r>
            <a:r>
              <a:rPr lang="en-US" altLang="zh-CN" dirty="0"/>
              <a:t>main()</a:t>
            </a:r>
          </a:p>
          <a:p>
            <a:pPr marL="0" indent="0">
              <a:buFont typeface="Wingdings" pitchFamily="2" charset="2"/>
              <a:buNone/>
              <a:defRPr/>
            </a:pPr>
            <a:r>
              <a:rPr lang="en-US" altLang="zh-CN" dirty="0" smtClean="0"/>
              <a:t>{  ... </a:t>
            </a:r>
            <a:r>
              <a:rPr lang="en-US" altLang="zh-CN" dirty="0"/>
              <a:t>x ... //</a:t>
            </a:r>
            <a:r>
              <a:rPr lang="zh-CN" altLang="en-US" dirty="0" smtClean="0">
                <a:solidFill>
                  <a:srgbClr val="FFC000"/>
                </a:solidFill>
              </a:rPr>
              <a:t>访问</a:t>
            </a:r>
            <a:endParaRPr lang="en-US" altLang="zh-CN" dirty="0" smtClean="0">
              <a:solidFill>
                <a:srgbClr val="FFC000"/>
              </a:solidFill>
            </a:endParaRPr>
          </a:p>
          <a:p>
            <a:pPr marL="0" indent="0">
              <a:buNone/>
              <a:defRPr/>
            </a:pPr>
            <a:r>
              <a:rPr lang="zh-CN" altLang="en-US" dirty="0"/>
              <a:t> </a:t>
            </a:r>
            <a:r>
              <a:rPr lang="zh-CN" altLang="en-US" dirty="0" smtClean="0"/>
              <a:t>   </a:t>
            </a:r>
            <a:r>
              <a:rPr lang="en-US" altLang="zh-CN" dirty="0" smtClean="0"/>
              <a:t>... y </a:t>
            </a:r>
            <a:r>
              <a:rPr lang="en-US" altLang="zh-CN" dirty="0"/>
              <a:t>... //</a:t>
            </a:r>
            <a:r>
              <a:rPr lang="zh-CN" altLang="en-US" dirty="0">
                <a:solidFill>
                  <a:srgbClr val="FFC000"/>
                </a:solidFill>
              </a:rPr>
              <a:t>访问</a:t>
            </a:r>
            <a:endParaRPr lang="en-US" altLang="zh-CN" dirty="0" smtClean="0"/>
          </a:p>
          <a:p>
            <a:pPr marL="0" indent="0">
              <a:buNone/>
              <a:defRPr/>
            </a:pPr>
            <a:r>
              <a:rPr lang="zh-CN" altLang="en-US" dirty="0" smtClean="0"/>
              <a:t>    </a:t>
            </a:r>
            <a:r>
              <a:rPr lang="en-US" altLang="zh-CN" dirty="0" smtClean="0"/>
              <a:t>extern </a:t>
            </a:r>
            <a:r>
              <a:rPr lang="en-US" altLang="zh-CN" dirty="0" err="1"/>
              <a:t>int</a:t>
            </a:r>
            <a:r>
              <a:rPr lang="en-US" altLang="zh-CN" dirty="0"/>
              <a:t> </a:t>
            </a:r>
            <a:r>
              <a:rPr lang="en-US" altLang="zh-CN" dirty="0" smtClean="0"/>
              <a:t>z; </a:t>
            </a:r>
            <a:r>
              <a:rPr lang="en-US" altLang="zh-CN" dirty="0"/>
              <a:t>//</a:t>
            </a:r>
            <a:r>
              <a:rPr lang="zh-CN" altLang="en-US" dirty="0">
                <a:solidFill>
                  <a:srgbClr val="FFC000"/>
                </a:solidFill>
              </a:rPr>
              <a:t>声明</a:t>
            </a:r>
            <a:endParaRPr lang="en-US" altLang="zh-CN" dirty="0">
              <a:solidFill>
                <a:srgbClr val="FFC000"/>
              </a:solidFill>
            </a:endParaRPr>
          </a:p>
          <a:p>
            <a:pPr marL="0" indent="0">
              <a:buNone/>
              <a:defRPr/>
            </a:pPr>
            <a:r>
              <a:rPr lang="zh-CN" altLang="en-US" dirty="0"/>
              <a:t>    </a:t>
            </a:r>
            <a:r>
              <a:rPr lang="en-US" altLang="zh-CN" dirty="0"/>
              <a:t>... </a:t>
            </a:r>
            <a:r>
              <a:rPr lang="en-US" altLang="zh-CN" dirty="0" smtClean="0"/>
              <a:t>z </a:t>
            </a:r>
            <a:r>
              <a:rPr lang="en-US" altLang="zh-CN" dirty="0"/>
              <a:t>... //</a:t>
            </a:r>
            <a:r>
              <a:rPr lang="zh-CN" altLang="en-US" dirty="0">
                <a:solidFill>
                  <a:srgbClr val="FFC000"/>
                </a:solidFill>
              </a:rPr>
              <a:t>访问</a:t>
            </a:r>
            <a:endParaRPr lang="en-US" altLang="zh-CN" dirty="0">
              <a:solidFill>
                <a:srgbClr val="FFC000"/>
              </a:solidFill>
            </a:endParaRPr>
          </a:p>
          <a:p>
            <a:pPr marL="0" indent="0">
              <a:buFont typeface="Wingdings" pitchFamily="2" charset="2"/>
              <a:buNone/>
              <a:defRPr/>
            </a:pPr>
            <a:r>
              <a:rPr lang="en-US" altLang="zh-CN" dirty="0" smtClean="0"/>
              <a:t>}</a:t>
            </a:r>
            <a:endParaRPr lang="en-US" altLang="zh-CN" dirty="0"/>
          </a:p>
          <a:p>
            <a:pPr>
              <a:defRPr/>
            </a:pPr>
            <a:endParaRPr lang="zh-CN" altLang="en-US" dirty="0"/>
          </a:p>
        </p:txBody>
      </p:sp>
      <p:sp>
        <p:nvSpPr>
          <p:cNvPr id="4" name="TextBox 3"/>
          <p:cNvSpPr txBox="1"/>
          <p:nvPr/>
        </p:nvSpPr>
        <p:spPr>
          <a:xfrm>
            <a:off x="5514975" y="515069"/>
            <a:ext cx="2562225" cy="1401763"/>
          </a:xfrm>
          <a:prstGeom prst="rect">
            <a:avLst/>
          </a:prstGeom>
          <a:noFill/>
        </p:spPr>
        <p:txBody>
          <a:bodyPr wrap="none">
            <a:spAutoFit/>
          </a:bodyPr>
          <a:lstStyle/>
          <a:p>
            <a:pPr>
              <a:defRPr/>
            </a:pPr>
            <a:r>
              <a:rPr lang="en-US" altLang="zh-CN" sz="2500" b="0" dirty="0">
                <a:solidFill>
                  <a:schemeClr val="tx1"/>
                </a:solidFill>
                <a:effectLst>
                  <a:outerShdw blurRad="38100" dist="38100" dir="2700000" algn="tl">
                    <a:srgbClr val="000000"/>
                  </a:outerShdw>
                </a:effectLst>
                <a:latin typeface="+mn-lt"/>
                <a:ea typeface="+mn-ea"/>
              </a:rPr>
              <a:t>//file2.cpp</a:t>
            </a:r>
          </a:p>
          <a:p>
            <a:pPr>
              <a:defRPr/>
            </a:pPr>
            <a:r>
              <a:rPr lang="en-US" altLang="zh-CN" sz="2500" b="0" dirty="0" err="1">
                <a:solidFill>
                  <a:schemeClr val="tx1"/>
                </a:solidFill>
                <a:effectLst>
                  <a:outerShdw blurRad="38100" dist="38100" dir="2700000" algn="tl">
                    <a:srgbClr val="000000"/>
                  </a:outerShdw>
                </a:effectLst>
                <a:latin typeface="+mn-lt"/>
                <a:ea typeface="+mn-ea"/>
              </a:rPr>
              <a:t>int</a:t>
            </a:r>
            <a:r>
              <a:rPr lang="en-US" altLang="zh-CN" sz="2500" b="0" dirty="0">
                <a:solidFill>
                  <a:schemeClr val="tx1"/>
                </a:solidFill>
                <a:effectLst>
                  <a:outerShdw blurRad="38100" dist="38100" dir="2700000" algn="tl">
                    <a:srgbClr val="000000"/>
                  </a:outerShdw>
                </a:effectLst>
                <a:latin typeface="+mn-lt"/>
                <a:ea typeface="+mn-ea"/>
              </a:rPr>
              <a:t> </a:t>
            </a:r>
            <a:r>
              <a:rPr lang="en-US" altLang="zh-CN" sz="2500" b="0" dirty="0" smtClean="0">
                <a:solidFill>
                  <a:schemeClr val="tx1"/>
                </a:solidFill>
                <a:effectLst>
                  <a:outerShdw blurRad="38100" dist="38100" dir="2700000" algn="tl">
                    <a:srgbClr val="000000"/>
                  </a:outerShdw>
                </a:effectLst>
                <a:latin typeface="+mn-lt"/>
                <a:ea typeface="+mn-ea"/>
              </a:rPr>
              <a:t>z=0</a:t>
            </a:r>
            <a:r>
              <a:rPr lang="en-US" altLang="zh-CN" sz="2500" b="0" dirty="0">
                <a:solidFill>
                  <a:schemeClr val="tx1"/>
                </a:solidFill>
                <a:effectLst>
                  <a:outerShdw blurRad="38100" dist="38100" dir="2700000" algn="tl">
                    <a:srgbClr val="000000"/>
                  </a:outerShdw>
                </a:effectLst>
                <a:latin typeface="+mn-lt"/>
                <a:ea typeface="+mn-ea"/>
              </a:rPr>
              <a:t>; //</a:t>
            </a:r>
            <a:r>
              <a:rPr lang="zh-CN" altLang="en-US" sz="2500" b="0" dirty="0">
                <a:solidFill>
                  <a:srgbClr val="FFC000"/>
                </a:solidFill>
                <a:effectLst>
                  <a:outerShdw blurRad="38100" dist="38100" dir="2700000" algn="tl">
                    <a:srgbClr val="000000"/>
                  </a:outerShdw>
                </a:effectLst>
                <a:latin typeface="+mn-lt"/>
                <a:ea typeface="+mn-ea"/>
              </a:rPr>
              <a:t>定义</a:t>
            </a:r>
            <a:endParaRPr lang="en-US" altLang="zh-CN" sz="2500" b="0" dirty="0">
              <a:solidFill>
                <a:srgbClr val="FFC000"/>
              </a:solidFill>
              <a:effectLst>
                <a:outerShdw blurRad="38100" dist="38100" dir="2700000" algn="tl">
                  <a:srgbClr val="000000"/>
                </a:outerShdw>
              </a:effectLst>
              <a:latin typeface="+mn-lt"/>
              <a:ea typeface="+mn-ea"/>
            </a:endParaRPr>
          </a:p>
          <a:p>
            <a:pPr>
              <a:defRPr/>
            </a:pPr>
            <a:r>
              <a:rPr lang="en-US" altLang="zh-CN" sz="2500" b="0" dirty="0">
                <a:solidFill>
                  <a:schemeClr val="tx1"/>
                </a:solidFill>
                <a:effectLst>
                  <a:outerShdw blurRad="38100" dist="38100" dir="2700000" algn="tl">
                    <a:srgbClr val="000000"/>
                  </a:outerShdw>
                </a:effectLst>
                <a:latin typeface="+mn-lt"/>
                <a:ea typeface="+mn-ea"/>
              </a:rPr>
              <a:t>......</a:t>
            </a:r>
            <a:endParaRPr lang="zh-CN" altLang="en-US" sz="2500" b="0" dirty="0">
              <a:solidFill>
                <a:schemeClr val="tx1"/>
              </a:solidFill>
              <a:effectLst>
                <a:outerShdw blurRad="38100" dist="38100" dir="2700000" algn="tl">
                  <a:srgbClr val="000000"/>
                </a:outerShdw>
              </a:effectLst>
              <a:latin typeface="+mn-lt"/>
              <a:ea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defRPr/>
            </a:pPr>
            <a:r>
              <a:rPr lang="zh-CN" altLang="en-US" dirty="0" smtClean="0"/>
              <a:t>全局变量定义与声明的区别</a:t>
            </a:r>
          </a:p>
        </p:txBody>
      </p:sp>
      <p:sp>
        <p:nvSpPr>
          <p:cNvPr id="99331" name="Rectangle 3"/>
          <p:cNvSpPr>
            <a:spLocks noGrp="1" noChangeArrowheads="1"/>
          </p:cNvSpPr>
          <p:nvPr>
            <p:ph type="body" idx="1"/>
          </p:nvPr>
        </p:nvSpPr>
        <p:spPr/>
        <p:txBody>
          <a:bodyPr/>
          <a:lstStyle/>
          <a:p>
            <a:pPr eaLnBrk="1" hangingPunct="1">
              <a:defRPr/>
            </a:pPr>
            <a:r>
              <a:rPr lang="zh-CN" altLang="en-US" sz="2800" smtClean="0"/>
              <a:t>变量定义点要给变量分配空间，变量声明则否。</a:t>
            </a:r>
          </a:p>
          <a:p>
            <a:pPr eaLnBrk="1" hangingPunct="1">
              <a:defRPr/>
            </a:pPr>
            <a:r>
              <a:rPr lang="zh-CN" altLang="en-US" sz="2800" smtClean="0"/>
              <a:t>变量定义点可以给变量赋初值（对变量进行初始化），变量声明则否。如</a:t>
            </a:r>
            <a:r>
              <a:rPr lang="zh-CN" altLang="en-GB" sz="2800" smtClean="0"/>
              <a:t>：</a:t>
            </a:r>
            <a:endParaRPr lang="zh-CN" altLang="en-US" sz="2800" smtClean="0"/>
          </a:p>
          <a:p>
            <a:pPr lvl="1" eaLnBrk="1" hangingPunct="1">
              <a:defRPr/>
            </a:pPr>
            <a:r>
              <a:rPr lang="zh-CN" altLang="en-US" sz="2400" smtClean="0"/>
              <a:t> </a:t>
            </a:r>
            <a:r>
              <a:rPr lang="en-US" altLang="zh-CN" sz="2400" smtClean="0"/>
              <a:t>int a=1,b=2,c=3; //OK</a:t>
            </a:r>
          </a:p>
          <a:p>
            <a:pPr lvl="1" eaLnBrk="1" hangingPunct="1">
              <a:defRPr/>
            </a:pPr>
            <a:r>
              <a:rPr lang="en-US" altLang="zh-CN" sz="2400" smtClean="0"/>
              <a:t> extern int d=4; //Error</a:t>
            </a:r>
          </a:p>
          <a:p>
            <a:pPr eaLnBrk="1" hangingPunct="1">
              <a:defRPr/>
            </a:pPr>
            <a:r>
              <a:rPr lang="zh-CN" altLang="en-US" sz="2800" smtClean="0"/>
              <a:t>在整个程序中，一个变量的定义只能有一个，而对该变量的声明可以有多个。</a:t>
            </a:r>
          </a:p>
          <a:p>
            <a:pPr eaLnBrk="1" hangingPunct="1">
              <a:defRPr/>
            </a:pPr>
            <a:endParaRPr lang="zh-CN" altLang="en-US" sz="2800" smtClean="0"/>
          </a:p>
          <a:p>
            <a:pPr eaLnBrk="1" hangingPunct="1">
              <a:defRPr/>
            </a:pPr>
            <a:r>
              <a:rPr lang="zh-CN" altLang="en-US" sz="2800" smtClean="0">
                <a:solidFill>
                  <a:schemeClr val="folHlink"/>
                </a:solidFill>
              </a:rPr>
              <a:t>变量声明的作用是什么</a:t>
            </a:r>
            <a:r>
              <a:rPr lang="zh-CN" altLang="en-US" sz="2800" smtClean="0"/>
              <a: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函数的副作用</a:t>
            </a:r>
            <a:endParaRPr lang="zh-CN" altLang="en-US" dirty="0"/>
          </a:p>
        </p:txBody>
      </p:sp>
      <p:sp>
        <p:nvSpPr>
          <p:cNvPr id="3" name="内容占位符 2"/>
          <p:cNvSpPr>
            <a:spLocks noGrp="1"/>
          </p:cNvSpPr>
          <p:nvPr>
            <p:ph idx="1"/>
          </p:nvPr>
        </p:nvSpPr>
        <p:spPr/>
        <p:txBody>
          <a:bodyPr>
            <a:normAutofit lnSpcReduction="10000"/>
          </a:bodyPr>
          <a:lstStyle/>
          <a:p>
            <a:pPr>
              <a:defRPr/>
            </a:pPr>
            <a:r>
              <a:rPr lang="zh-CN" altLang="en-US" dirty="0" smtClean="0"/>
              <a:t>全局变量一方面可以实现函数之间的数据共享，另一方面也可以实现函数之间的数据传递。</a:t>
            </a:r>
            <a:endParaRPr lang="en-US" altLang="zh-CN" dirty="0" smtClean="0"/>
          </a:p>
          <a:p>
            <a:pPr>
              <a:defRPr/>
            </a:pPr>
            <a:r>
              <a:rPr lang="zh-CN" altLang="en-US" dirty="0" smtClean="0"/>
              <a:t>通过全局变量来实现两个函数之间的数据传递不是一个好的程序设计风格，使用不当会带来诸多问题，特别是会引起设计者未意识到的</a:t>
            </a:r>
            <a:r>
              <a:rPr lang="zh-CN" altLang="en-US" dirty="0" smtClean="0">
                <a:solidFill>
                  <a:srgbClr val="FFC000"/>
                </a:solidFill>
              </a:rPr>
              <a:t>函数副作用</a:t>
            </a:r>
            <a:r>
              <a:rPr lang="zh-CN" altLang="en-US" dirty="0" smtClean="0"/>
              <a:t>问题。</a:t>
            </a:r>
            <a:endParaRPr lang="en-US" altLang="zh-CN" dirty="0" smtClean="0"/>
          </a:p>
          <a:p>
            <a:pPr>
              <a:defRPr/>
            </a:pPr>
            <a:r>
              <a:rPr lang="zh-CN" altLang="en-US" dirty="0" smtClean="0">
                <a:solidFill>
                  <a:srgbClr val="FFC000"/>
                </a:solidFill>
              </a:rPr>
              <a:t>函数副作用</a:t>
            </a:r>
            <a:r>
              <a:rPr lang="zh-CN" altLang="en-US" dirty="0" smtClean="0"/>
              <a:t>是指：函数中改变了非局部量的值。</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66713"/>
            <a:ext cx="8229600" cy="6015037"/>
          </a:xfrm>
        </p:spPr>
        <p:txBody>
          <a:bodyPr>
            <a:normAutofit fontScale="85000" lnSpcReduction="20000"/>
          </a:bodyPr>
          <a:lstStyle/>
          <a:p>
            <a:pPr marL="457200" lvl="1" indent="0">
              <a:buFontTx/>
              <a:buNone/>
              <a:defRPr/>
            </a:pPr>
            <a:r>
              <a:rPr lang="en-US" altLang="zh-CN" dirty="0" smtClean="0"/>
              <a:t>......</a:t>
            </a:r>
          </a:p>
          <a:p>
            <a:pPr marL="457200" lvl="1" indent="0">
              <a:buFontTx/>
              <a:buNone/>
              <a:defRPr/>
            </a:pPr>
            <a:r>
              <a:rPr lang="en-US" altLang="zh-CN" dirty="0" err="1" smtClean="0"/>
              <a:t>int</a:t>
            </a:r>
            <a:r>
              <a:rPr lang="en-US" altLang="zh-CN" dirty="0" smtClean="0"/>
              <a:t> x;</a:t>
            </a:r>
          </a:p>
          <a:p>
            <a:pPr marL="457200" lvl="1" indent="0">
              <a:buFontTx/>
              <a:buNone/>
              <a:defRPr/>
            </a:pPr>
            <a:r>
              <a:rPr lang="en-US" altLang="zh-CN" dirty="0" err="1" smtClean="0"/>
              <a:t>int</a:t>
            </a:r>
            <a:r>
              <a:rPr lang="en-US" altLang="zh-CN" dirty="0" smtClean="0"/>
              <a:t> f()</a:t>
            </a:r>
          </a:p>
          <a:p>
            <a:pPr marL="457200" lvl="1" indent="0">
              <a:buFontTx/>
              <a:buNone/>
              <a:defRPr/>
            </a:pPr>
            <a:r>
              <a:rPr lang="en-US" altLang="zh-CN" dirty="0" smtClean="0"/>
              <a:t>{	</a:t>
            </a:r>
            <a:r>
              <a:rPr lang="en-US" altLang="zh-CN" dirty="0" err="1" smtClean="0"/>
              <a:t>int</a:t>
            </a:r>
            <a:r>
              <a:rPr lang="en-US" altLang="zh-CN" dirty="0" smtClean="0"/>
              <a:t> y;</a:t>
            </a:r>
          </a:p>
          <a:p>
            <a:pPr marL="457200" lvl="1" indent="0">
              <a:buFontTx/>
              <a:buNone/>
              <a:defRPr/>
            </a:pPr>
            <a:r>
              <a:rPr lang="en-US" altLang="zh-CN" dirty="0" smtClean="0"/>
              <a:t>	y = x*2; //</a:t>
            </a:r>
            <a:r>
              <a:rPr lang="zh-CN" altLang="en-US" dirty="0" smtClean="0"/>
              <a:t>使用</a:t>
            </a:r>
            <a:r>
              <a:rPr lang="en-US" altLang="zh-CN" dirty="0" smtClean="0"/>
              <a:t>x</a:t>
            </a:r>
            <a:r>
              <a:rPr lang="zh-CN" altLang="en-US" dirty="0" smtClean="0"/>
              <a:t>的值</a:t>
            </a:r>
          </a:p>
          <a:p>
            <a:pPr marL="457200" lvl="1" indent="0">
              <a:buFontTx/>
              <a:buNone/>
              <a:defRPr/>
            </a:pPr>
            <a:r>
              <a:rPr lang="zh-CN" altLang="en-US" dirty="0" smtClean="0"/>
              <a:t>	</a:t>
            </a:r>
            <a:r>
              <a:rPr lang="en-US" altLang="zh-CN" dirty="0" smtClean="0"/>
              <a:t>x++; //</a:t>
            </a:r>
            <a:r>
              <a:rPr lang="zh-CN" altLang="en-US" dirty="0" smtClean="0">
                <a:solidFill>
                  <a:srgbClr val="FFC000"/>
                </a:solidFill>
              </a:rPr>
              <a:t>改变了</a:t>
            </a:r>
            <a:r>
              <a:rPr lang="en-US" altLang="zh-CN" dirty="0" smtClean="0">
                <a:solidFill>
                  <a:srgbClr val="FFC000"/>
                </a:solidFill>
              </a:rPr>
              <a:t>x</a:t>
            </a:r>
            <a:r>
              <a:rPr lang="zh-CN" altLang="en-US" dirty="0" smtClean="0">
                <a:solidFill>
                  <a:srgbClr val="FFC000"/>
                </a:solidFill>
              </a:rPr>
              <a:t>的值</a:t>
            </a:r>
          </a:p>
          <a:p>
            <a:pPr marL="457200" lvl="1" indent="0">
              <a:buFontTx/>
              <a:buNone/>
              <a:defRPr/>
            </a:pPr>
            <a:r>
              <a:rPr lang="zh-CN" altLang="en-US" dirty="0" smtClean="0"/>
              <a:t>	</a:t>
            </a:r>
            <a:r>
              <a:rPr lang="en-US" altLang="zh-CN" dirty="0" smtClean="0"/>
              <a:t>return y;</a:t>
            </a:r>
          </a:p>
          <a:p>
            <a:pPr marL="457200" lvl="1" indent="0">
              <a:buFontTx/>
              <a:buNone/>
              <a:defRPr/>
            </a:pPr>
            <a:r>
              <a:rPr lang="en-US" altLang="zh-CN" dirty="0" smtClean="0"/>
              <a:t>}</a:t>
            </a:r>
          </a:p>
          <a:p>
            <a:pPr marL="457200" lvl="1" indent="0">
              <a:buFontTx/>
              <a:buNone/>
              <a:defRPr/>
            </a:pPr>
            <a:r>
              <a:rPr lang="en-US" altLang="zh-CN" dirty="0" err="1" smtClean="0"/>
              <a:t>int</a:t>
            </a:r>
            <a:r>
              <a:rPr lang="en-US" altLang="zh-CN" dirty="0" smtClean="0"/>
              <a:t> main()</a:t>
            </a:r>
          </a:p>
          <a:p>
            <a:pPr marL="457200" lvl="1" indent="0">
              <a:buFontTx/>
              <a:buNone/>
              <a:defRPr/>
            </a:pPr>
            <a:r>
              <a:rPr lang="en-US" altLang="zh-CN" dirty="0" smtClean="0"/>
              <a:t>{	x = 10;</a:t>
            </a:r>
          </a:p>
          <a:p>
            <a:pPr marL="457200" lvl="1" indent="0">
              <a:buFontTx/>
              <a:buNone/>
              <a:defRPr/>
            </a:pPr>
            <a:r>
              <a:rPr lang="en-US" altLang="zh-CN" dirty="0" smtClean="0"/>
              <a:t>	</a:t>
            </a:r>
            <a:r>
              <a:rPr lang="en-US" altLang="zh-CN" dirty="0" err="1" smtClean="0"/>
              <a:t>cout</a:t>
            </a:r>
            <a:r>
              <a:rPr lang="en-US" altLang="zh-CN" dirty="0" smtClean="0"/>
              <a:t> &lt;&lt; </a:t>
            </a:r>
            <a:r>
              <a:rPr lang="en-US" altLang="zh-CN" dirty="0" err="1" smtClean="0"/>
              <a:t>x+f</a:t>
            </a:r>
            <a:r>
              <a:rPr lang="en-US" altLang="zh-CN" dirty="0" smtClean="0"/>
              <a:t>() &lt;&lt; </a:t>
            </a:r>
            <a:r>
              <a:rPr lang="en-US" altLang="zh-CN" dirty="0" err="1" smtClean="0"/>
              <a:t>endl</a:t>
            </a:r>
            <a:r>
              <a:rPr lang="en-US" altLang="zh-CN" dirty="0" smtClean="0"/>
              <a:t>; //</a:t>
            </a:r>
            <a:r>
              <a:rPr lang="zh-CN" altLang="en-US" dirty="0" smtClean="0"/>
              <a:t>输出：</a:t>
            </a:r>
            <a:r>
              <a:rPr lang="en-US" altLang="zh-CN" dirty="0" smtClean="0">
                <a:solidFill>
                  <a:srgbClr val="FFC000"/>
                </a:solidFill>
              </a:rPr>
              <a:t>31</a:t>
            </a:r>
            <a:r>
              <a:rPr lang="zh-CN" altLang="en-US" dirty="0" smtClean="0"/>
              <a:t>，而不是</a:t>
            </a:r>
            <a:r>
              <a:rPr lang="en-US" altLang="zh-CN" dirty="0" smtClean="0"/>
              <a:t>30</a:t>
            </a:r>
          </a:p>
          <a:p>
            <a:pPr marL="457200" lvl="1" indent="0">
              <a:buFontTx/>
              <a:buNone/>
              <a:defRPr/>
            </a:pPr>
            <a:r>
              <a:rPr lang="en-US" altLang="zh-CN" dirty="0" smtClean="0"/>
              <a:t>	return 0;</a:t>
            </a:r>
          </a:p>
          <a:p>
            <a:pPr marL="457200" lvl="1" indent="0">
              <a:buFontTx/>
              <a:buNone/>
              <a:defRPr/>
            </a:pPr>
            <a:r>
              <a:rPr lang="en-US" altLang="zh-CN" dirty="0" smtClean="0"/>
              <a:t>}</a:t>
            </a:r>
          </a:p>
          <a:p>
            <a:pPr marL="457200" lvl="1" indent="0">
              <a:buFontTx/>
              <a:buNone/>
              <a:defRPr/>
            </a:pPr>
            <a:endParaRPr lang="en-US" altLang="zh-CN" dirty="0" smtClean="0"/>
          </a:p>
          <a:p>
            <a:pPr>
              <a:defRPr/>
            </a:pPr>
            <a:r>
              <a:rPr lang="zh-CN" altLang="en-US" dirty="0">
                <a:effectLst/>
              </a:rPr>
              <a:t>在程序设计中，应尽量不要使用全局变量</a:t>
            </a:r>
            <a:r>
              <a:rPr lang="zh-CN" altLang="en-US" dirty="0" smtClean="0">
                <a:effectLst/>
              </a:rPr>
              <a:t>！</a:t>
            </a:r>
            <a:endParaRPr lang="en-US" altLang="zh-CN"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331788"/>
            <a:ext cx="7772400" cy="720725"/>
          </a:xfrm>
        </p:spPr>
        <p:txBody>
          <a:bodyPr/>
          <a:lstStyle/>
          <a:p>
            <a:pPr eaLnBrk="1" hangingPunct="1">
              <a:defRPr/>
            </a:pPr>
            <a:r>
              <a:rPr lang="en-US" altLang="zh-CN" smtClean="0"/>
              <a:t>C++</a:t>
            </a:r>
            <a:r>
              <a:rPr lang="zh-CN" altLang="en-US" smtClean="0"/>
              <a:t>程序的多模块结构 </a:t>
            </a:r>
          </a:p>
        </p:txBody>
      </p:sp>
      <p:sp>
        <p:nvSpPr>
          <p:cNvPr id="23555" name="Rectangle 3"/>
          <p:cNvSpPr>
            <a:spLocks noGrp="1" noChangeArrowheads="1"/>
          </p:cNvSpPr>
          <p:nvPr>
            <p:ph type="body" idx="1"/>
          </p:nvPr>
        </p:nvSpPr>
        <p:spPr>
          <a:xfrm>
            <a:off x="179388" y="1512888"/>
            <a:ext cx="8785225" cy="5345112"/>
          </a:xfrm>
        </p:spPr>
        <p:txBody>
          <a:bodyPr>
            <a:normAutofit lnSpcReduction="10000"/>
          </a:bodyPr>
          <a:lstStyle/>
          <a:p>
            <a:pPr eaLnBrk="1" hangingPunct="1">
              <a:lnSpc>
                <a:spcPct val="110000"/>
              </a:lnSpc>
              <a:defRPr/>
            </a:pPr>
            <a:r>
              <a:rPr lang="zh-CN" altLang="en-US" sz="2800" dirty="0" smtClean="0">
                <a:solidFill>
                  <a:schemeClr val="folHlink"/>
                </a:solidFill>
              </a:rPr>
              <a:t>逻辑上</a:t>
            </a:r>
            <a:r>
              <a:rPr lang="zh-CN" altLang="en-US" sz="2800" dirty="0" smtClean="0"/>
              <a:t>，一个</a:t>
            </a:r>
            <a:r>
              <a:rPr lang="en-US" altLang="zh-CN" sz="2800" dirty="0" smtClean="0"/>
              <a:t>C++</a:t>
            </a:r>
            <a:r>
              <a:rPr lang="zh-CN" altLang="en-US" sz="2800" dirty="0" smtClean="0"/>
              <a:t>程序由一些</a:t>
            </a:r>
            <a:r>
              <a:rPr lang="zh-CN" altLang="en-US" sz="2800" dirty="0"/>
              <a:t>全局</a:t>
            </a:r>
            <a:r>
              <a:rPr lang="zh-CN" altLang="en-US" sz="2800" dirty="0" smtClean="0"/>
              <a:t>函数（区别于类定义中的成员函数）、全局常量、全局变量</a:t>
            </a:r>
            <a:r>
              <a:rPr lang="en-US" altLang="zh-CN" sz="2800" dirty="0" smtClean="0"/>
              <a:t>/</a:t>
            </a:r>
            <a:r>
              <a:rPr lang="zh-CN" altLang="en-US" sz="2800" dirty="0" smtClean="0"/>
              <a:t>对象以及类的定义构成，其中必须有且仅有一个名字为</a:t>
            </a:r>
            <a:r>
              <a:rPr lang="en-US" altLang="zh-CN" sz="2800" dirty="0" smtClean="0"/>
              <a:t>main</a:t>
            </a:r>
            <a:r>
              <a:rPr lang="zh-CN" altLang="en-US" sz="2800" dirty="0" smtClean="0"/>
              <a:t>的全局函数。</a:t>
            </a:r>
          </a:p>
          <a:p>
            <a:pPr eaLnBrk="1" hangingPunct="1">
              <a:lnSpc>
                <a:spcPct val="110000"/>
              </a:lnSpc>
              <a:defRPr/>
            </a:pPr>
            <a:r>
              <a:rPr lang="zh-CN" altLang="en-US" sz="2800" dirty="0" smtClean="0">
                <a:solidFill>
                  <a:schemeClr val="folHlink"/>
                </a:solidFill>
              </a:rPr>
              <a:t>物理上</a:t>
            </a:r>
            <a:r>
              <a:rPr lang="zh-CN" altLang="en-US" sz="2800" dirty="0" smtClean="0"/>
              <a:t>，可以按某种规则对构成</a:t>
            </a:r>
            <a:r>
              <a:rPr lang="en-US" altLang="zh-CN" sz="2800" dirty="0" smtClean="0"/>
              <a:t>C++</a:t>
            </a:r>
            <a:r>
              <a:rPr lang="zh-CN" altLang="en-US" sz="2800" dirty="0" smtClean="0"/>
              <a:t>程序的各个逻辑单位（全局函数、全局常量、全局变量</a:t>
            </a:r>
            <a:r>
              <a:rPr lang="en-US" altLang="zh-CN" sz="2800" dirty="0" smtClean="0"/>
              <a:t>/</a:t>
            </a:r>
            <a:r>
              <a:rPr lang="zh-CN" altLang="en-US" sz="2800" dirty="0" smtClean="0"/>
              <a:t>对象、类等）的定义进行分组，分别把它们放在若干个源文件中（</a:t>
            </a:r>
            <a:r>
              <a:rPr lang="en-US" altLang="zh-CN" sz="2800" dirty="0" smtClean="0"/>
              <a:t>.</a:t>
            </a:r>
            <a:r>
              <a:rPr lang="en-US" altLang="zh-CN" sz="2800" dirty="0" err="1" smtClean="0"/>
              <a:t>cpp</a:t>
            </a:r>
            <a:r>
              <a:rPr lang="zh-CN" altLang="en-US" sz="2800" dirty="0" smtClean="0"/>
              <a:t>），构成若干个</a:t>
            </a:r>
            <a:r>
              <a:rPr lang="zh-CN" altLang="en-US" sz="2800" dirty="0" smtClean="0">
                <a:solidFill>
                  <a:schemeClr val="folHlink"/>
                </a:solidFill>
              </a:rPr>
              <a:t>模块</a:t>
            </a:r>
            <a:r>
              <a:rPr lang="zh-CN" altLang="en-US" sz="2800" dirty="0" smtClean="0"/>
              <a:t>。 </a:t>
            </a:r>
          </a:p>
          <a:p>
            <a:pPr eaLnBrk="1" hangingPunct="1">
              <a:lnSpc>
                <a:spcPct val="110000"/>
              </a:lnSpc>
              <a:defRPr/>
            </a:pPr>
            <a:r>
              <a:rPr lang="zh-CN" altLang="en-US" sz="2800" dirty="0" smtClean="0"/>
              <a:t>模块是为了便于从物理上对程序进行组织、管理和理解，便于多人合作开发一个程序。</a:t>
            </a:r>
          </a:p>
          <a:p>
            <a:pPr eaLnBrk="1" hangingPunct="1">
              <a:lnSpc>
                <a:spcPct val="110000"/>
              </a:lnSpc>
              <a:defRPr/>
            </a:pPr>
            <a:r>
              <a:rPr lang="zh-CN" altLang="en-US" sz="2800" dirty="0" smtClean="0"/>
              <a:t>模块可以单独编译。</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457200" y="44450"/>
            <a:ext cx="8229600" cy="1139825"/>
          </a:xfrm>
        </p:spPr>
        <p:txBody>
          <a:bodyPr/>
          <a:lstStyle/>
          <a:p>
            <a:pPr eaLnBrk="1" hangingPunct="1">
              <a:defRPr/>
            </a:pPr>
            <a:r>
              <a:rPr lang="en-US" altLang="zh-CN" smtClean="0"/>
              <a:t>C++</a:t>
            </a:r>
            <a:r>
              <a:rPr lang="zh-CN" altLang="en-US" smtClean="0"/>
              <a:t>模块的构成</a:t>
            </a:r>
          </a:p>
        </p:txBody>
      </p:sp>
      <p:sp>
        <p:nvSpPr>
          <p:cNvPr id="231427" name="Rectangle 3"/>
          <p:cNvSpPr>
            <a:spLocks noGrp="1" noChangeArrowheads="1"/>
          </p:cNvSpPr>
          <p:nvPr>
            <p:ph type="body" idx="1"/>
          </p:nvPr>
        </p:nvSpPr>
        <p:spPr>
          <a:xfrm>
            <a:off x="179388" y="1196975"/>
            <a:ext cx="8686800" cy="5661025"/>
          </a:xfrm>
        </p:spPr>
        <p:txBody>
          <a:bodyPr/>
          <a:lstStyle/>
          <a:p>
            <a:pPr eaLnBrk="1" hangingPunct="1">
              <a:defRPr/>
            </a:pPr>
            <a:r>
              <a:rPr lang="zh-CN" altLang="en-US" dirty="0" smtClean="0"/>
              <a:t>一个</a:t>
            </a:r>
            <a:r>
              <a:rPr lang="en-US" altLang="zh-CN" dirty="0" smtClean="0"/>
              <a:t>C++</a:t>
            </a:r>
            <a:r>
              <a:rPr lang="zh-CN" altLang="en-US" dirty="0" smtClean="0"/>
              <a:t>模块一般包含两个部分：</a:t>
            </a:r>
          </a:p>
          <a:p>
            <a:pPr lvl="1" eaLnBrk="1" hangingPunct="1">
              <a:defRPr/>
            </a:pPr>
            <a:r>
              <a:rPr lang="zh-CN" altLang="en-US" dirty="0" smtClean="0"/>
              <a:t>接口（</a:t>
            </a:r>
            <a:r>
              <a:rPr lang="en-US" altLang="zh-CN" dirty="0" smtClean="0"/>
              <a:t>.h</a:t>
            </a:r>
            <a:r>
              <a:rPr lang="zh-CN" altLang="en-US" dirty="0" smtClean="0"/>
              <a:t>文件 ）：</a:t>
            </a:r>
          </a:p>
          <a:p>
            <a:pPr lvl="2" eaLnBrk="1" hangingPunct="1">
              <a:defRPr/>
            </a:pPr>
            <a:r>
              <a:rPr lang="zh-CN" altLang="en-US" dirty="0" smtClean="0"/>
              <a:t>给出在本模块中定义的、提供给其它模块使用的一些程序实体（如：全局函数、全局变量等）的声明和定义（如类型、常量等）；</a:t>
            </a:r>
          </a:p>
          <a:p>
            <a:pPr lvl="1" eaLnBrk="1" hangingPunct="1">
              <a:defRPr/>
            </a:pPr>
            <a:r>
              <a:rPr lang="zh-CN" altLang="en-US" dirty="0" smtClean="0"/>
              <a:t>实现（</a:t>
            </a:r>
            <a:r>
              <a:rPr lang="en-US" altLang="zh-CN" dirty="0" smtClean="0"/>
              <a:t>.</a:t>
            </a:r>
            <a:r>
              <a:rPr lang="en-US" altLang="zh-CN" dirty="0" err="1" smtClean="0"/>
              <a:t>cpp</a:t>
            </a:r>
            <a:r>
              <a:rPr lang="zh-CN" altLang="en-US" dirty="0" smtClean="0"/>
              <a:t>文件）：</a:t>
            </a:r>
          </a:p>
          <a:p>
            <a:pPr lvl="2" eaLnBrk="1" hangingPunct="1">
              <a:defRPr/>
            </a:pPr>
            <a:r>
              <a:rPr lang="zh-CN" altLang="en-US" dirty="0" smtClean="0"/>
              <a:t>给出了模块中的程序实体的定义。</a:t>
            </a:r>
          </a:p>
          <a:p>
            <a:pPr eaLnBrk="1" hangingPunct="1">
              <a:defRPr/>
            </a:pPr>
            <a:r>
              <a:rPr lang="zh-CN" altLang="en-US" dirty="0" smtClean="0"/>
              <a:t>在模块</a:t>
            </a:r>
            <a:r>
              <a:rPr lang="en-US" altLang="zh-CN" dirty="0" smtClean="0"/>
              <a:t>A</a:t>
            </a:r>
            <a:r>
              <a:rPr lang="zh-CN" altLang="en-US" dirty="0" smtClean="0"/>
              <a:t>中要用到模块</a:t>
            </a:r>
            <a:r>
              <a:rPr lang="en-US" altLang="zh-CN" dirty="0" smtClean="0"/>
              <a:t>B</a:t>
            </a:r>
            <a:r>
              <a:rPr lang="zh-CN" altLang="en-US" dirty="0" smtClean="0"/>
              <a:t>中定义的程序实体时，可以在</a:t>
            </a:r>
            <a:r>
              <a:rPr lang="en-US" altLang="zh-CN" dirty="0" smtClean="0"/>
              <a:t>A</a:t>
            </a:r>
            <a:r>
              <a:rPr lang="zh-CN" altLang="en-US" dirty="0" smtClean="0"/>
              <a:t>的</a:t>
            </a:r>
            <a:r>
              <a:rPr lang="en-US" altLang="zh-CN" dirty="0" smtClean="0"/>
              <a:t>.</a:t>
            </a:r>
            <a:r>
              <a:rPr lang="en-US" altLang="zh-CN" dirty="0" err="1" smtClean="0"/>
              <a:t>cpp</a:t>
            </a:r>
            <a:r>
              <a:rPr lang="zh-CN" altLang="en-US" dirty="0" smtClean="0"/>
              <a:t>文件中用</a:t>
            </a:r>
            <a:r>
              <a:rPr lang="zh-CN" altLang="en-US" dirty="0" smtClean="0">
                <a:solidFill>
                  <a:schemeClr val="folHlink"/>
                </a:solidFill>
              </a:rPr>
              <a:t>文件包含命令</a:t>
            </a:r>
            <a:r>
              <a:rPr lang="zh-CN" altLang="en-US" dirty="0" smtClean="0"/>
              <a:t>（</a:t>
            </a:r>
            <a:r>
              <a:rPr lang="en-US" altLang="zh-CN" dirty="0" smtClean="0"/>
              <a:t>#include</a:t>
            </a:r>
            <a:r>
              <a:rPr lang="zh-CN" altLang="en-US" dirty="0" smtClean="0"/>
              <a:t>）把</a:t>
            </a:r>
            <a:r>
              <a:rPr lang="en-US" altLang="zh-CN" dirty="0" smtClean="0"/>
              <a:t>B</a:t>
            </a:r>
            <a:r>
              <a:rPr lang="zh-CN" altLang="en-US" dirty="0" smtClean="0"/>
              <a:t>的</a:t>
            </a:r>
            <a:r>
              <a:rPr lang="en-US" altLang="zh-CN" dirty="0" smtClean="0"/>
              <a:t>.h</a:t>
            </a:r>
            <a:r>
              <a:rPr lang="zh-CN" altLang="en-US" dirty="0" smtClean="0"/>
              <a:t>文件包含进来。</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pPr eaLnBrk="1" hangingPunct="1">
              <a:defRPr/>
            </a:pPr>
            <a:r>
              <a:rPr lang="zh-CN" altLang="en-US" smtClean="0"/>
              <a:t>文件包含命令</a:t>
            </a:r>
            <a:r>
              <a:rPr lang="en-US" altLang="zh-CN" smtClean="0"/>
              <a:t>#include</a:t>
            </a:r>
          </a:p>
        </p:txBody>
      </p:sp>
      <p:sp>
        <p:nvSpPr>
          <p:cNvPr id="303107" name="Rectangle 3"/>
          <p:cNvSpPr>
            <a:spLocks noGrp="1" noChangeArrowheads="1"/>
          </p:cNvSpPr>
          <p:nvPr>
            <p:ph type="body" idx="1"/>
          </p:nvPr>
        </p:nvSpPr>
        <p:spPr>
          <a:xfrm>
            <a:off x="457200" y="1600200"/>
            <a:ext cx="8229600" cy="4997450"/>
          </a:xfrm>
        </p:spPr>
        <p:txBody>
          <a:bodyPr/>
          <a:lstStyle/>
          <a:p>
            <a:pPr eaLnBrk="1" hangingPunct="1">
              <a:lnSpc>
                <a:spcPct val="90000"/>
              </a:lnSpc>
              <a:defRPr/>
            </a:pPr>
            <a:r>
              <a:rPr lang="zh-CN" altLang="en-US" smtClean="0"/>
              <a:t>文件包含命令是一种</a:t>
            </a:r>
            <a:r>
              <a:rPr lang="zh-CN" altLang="en-US" smtClean="0">
                <a:solidFill>
                  <a:schemeClr val="folHlink"/>
                </a:solidFill>
              </a:rPr>
              <a:t>编译预处理</a:t>
            </a:r>
            <a:r>
              <a:rPr lang="zh-CN" altLang="en-US" smtClean="0"/>
              <a:t>命令，其格式为：</a:t>
            </a:r>
          </a:p>
          <a:p>
            <a:pPr lvl="1" eaLnBrk="1" hangingPunct="1">
              <a:lnSpc>
                <a:spcPct val="130000"/>
              </a:lnSpc>
              <a:buFontTx/>
              <a:buNone/>
              <a:defRPr/>
            </a:pPr>
            <a:r>
              <a:rPr lang="en-US" altLang="zh-CN" smtClean="0">
                <a:solidFill>
                  <a:srgbClr val="FFC000"/>
                </a:solidFill>
              </a:rPr>
              <a:t>#include &lt;</a:t>
            </a:r>
            <a:r>
              <a:rPr lang="zh-CN" altLang="en-US" smtClean="0">
                <a:solidFill>
                  <a:srgbClr val="FFC000"/>
                </a:solidFill>
              </a:rPr>
              <a:t>文件名</a:t>
            </a:r>
            <a:r>
              <a:rPr lang="en-US" altLang="zh-CN" smtClean="0">
                <a:solidFill>
                  <a:srgbClr val="FFC000"/>
                </a:solidFill>
              </a:rPr>
              <a:t>&gt;</a:t>
            </a:r>
            <a:r>
              <a:rPr lang="en-US" altLang="zh-CN" smtClean="0"/>
              <a:t> </a:t>
            </a:r>
            <a:r>
              <a:rPr lang="zh-CN" altLang="en-US" smtClean="0"/>
              <a:t>或 </a:t>
            </a:r>
            <a:r>
              <a:rPr lang="en-US" altLang="zh-CN" smtClean="0">
                <a:solidFill>
                  <a:srgbClr val="FFC000"/>
                </a:solidFill>
              </a:rPr>
              <a:t>#include "</a:t>
            </a:r>
            <a:r>
              <a:rPr lang="zh-CN" altLang="en-US" smtClean="0">
                <a:solidFill>
                  <a:srgbClr val="FFC000"/>
                </a:solidFill>
              </a:rPr>
              <a:t>文件名</a:t>
            </a:r>
            <a:r>
              <a:rPr lang="en-US" altLang="zh-CN" smtClean="0">
                <a:solidFill>
                  <a:srgbClr val="FFC000"/>
                </a:solidFill>
              </a:rPr>
              <a:t>"</a:t>
            </a:r>
          </a:p>
          <a:p>
            <a:pPr lvl="1" eaLnBrk="1" hangingPunct="1">
              <a:lnSpc>
                <a:spcPct val="120000"/>
              </a:lnSpc>
              <a:defRPr/>
            </a:pPr>
            <a:r>
              <a:rPr lang="en-US" altLang="zh-CN" smtClean="0"/>
              <a:t>include</a:t>
            </a:r>
            <a:r>
              <a:rPr lang="zh-CN" altLang="en-US" smtClean="0"/>
              <a:t>命令的含义是：在编译前，用文件名所指定的文件内容替换该命令。 </a:t>
            </a:r>
          </a:p>
          <a:p>
            <a:pPr lvl="1" eaLnBrk="1" hangingPunct="1">
              <a:lnSpc>
                <a:spcPct val="90000"/>
              </a:lnSpc>
              <a:defRPr/>
            </a:pPr>
            <a:r>
              <a:rPr lang="en-US" altLang="zh-CN" smtClean="0">
                <a:solidFill>
                  <a:schemeClr val="folHlink"/>
                </a:solidFill>
              </a:rPr>
              <a:t>&lt;</a:t>
            </a:r>
            <a:r>
              <a:rPr lang="zh-CN" altLang="en-US" smtClean="0">
                <a:solidFill>
                  <a:schemeClr val="folHlink"/>
                </a:solidFill>
              </a:rPr>
              <a:t>文件名</a:t>
            </a:r>
            <a:r>
              <a:rPr lang="en-US" altLang="zh-CN" smtClean="0">
                <a:solidFill>
                  <a:schemeClr val="folHlink"/>
                </a:solidFill>
              </a:rPr>
              <a:t>&gt;</a:t>
            </a:r>
            <a:r>
              <a:rPr lang="zh-CN" altLang="en-US" smtClean="0"/>
              <a:t>表示在系统指定的目录下寻找指定文件。</a:t>
            </a:r>
          </a:p>
          <a:p>
            <a:pPr lvl="1" eaLnBrk="1" hangingPunct="1">
              <a:lnSpc>
                <a:spcPct val="90000"/>
              </a:lnSpc>
              <a:defRPr/>
            </a:pPr>
            <a:r>
              <a:rPr lang="en-US" altLang="zh-CN" smtClean="0">
                <a:solidFill>
                  <a:schemeClr val="folHlink"/>
                </a:solidFill>
              </a:rPr>
              <a:t>"</a:t>
            </a:r>
            <a:r>
              <a:rPr lang="zh-CN" altLang="en-US" smtClean="0">
                <a:solidFill>
                  <a:schemeClr val="folHlink"/>
                </a:solidFill>
              </a:rPr>
              <a:t>文件名</a:t>
            </a:r>
            <a:r>
              <a:rPr lang="en-US" altLang="zh-CN" smtClean="0">
                <a:solidFill>
                  <a:schemeClr val="folHlink"/>
                </a:solidFill>
              </a:rPr>
              <a:t>"</a:t>
            </a:r>
            <a:r>
              <a:rPr lang="zh-CN" altLang="en-US" smtClean="0"/>
              <a:t>表示先在包含</a:t>
            </a:r>
            <a:r>
              <a:rPr lang="en-US" altLang="zh-CN" smtClean="0"/>
              <a:t>#include</a:t>
            </a:r>
            <a:r>
              <a:rPr lang="zh-CN" altLang="en-US" smtClean="0"/>
              <a:t>命令的源文件所在的目录下查找指定文件，然后再在系统指定的目录下寻找指定文件。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type="body" idx="1"/>
          </p:nvPr>
        </p:nvSpPr>
        <p:spPr>
          <a:xfrm>
            <a:off x="250825" y="260350"/>
            <a:ext cx="8435975" cy="6337300"/>
          </a:xfrm>
        </p:spPr>
        <p:txBody>
          <a:bodyPr>
            <a:normAutofit fontScale="92500" lnSpcReduction="20000"/>
          </a:bodyPr>
          <a:lstStyle/>
          <a:p>
            <a:pPr eaLnBrk="1" hangingPunct="1">
              <a:lnSpc>
                <a:spcPct val="90000"/>
              </a:lnSpc>
              <a:buFont typeface="Wingdings" pitchFamily="2" charset="2"/>
              <a:buNone/>
              <a:defRPr/>
            </a:pPr>
            <a:r>
              <a:rPr lang="en-US" altLang="zh-CN" sz="2800" dirty="0" smtClean="0"/>
              <a:t>//file1.h</a:t>
            </a:r>
          </a:p>
          <a:p>
            <a:pPr eaLnBrk="1" hangingPunct="1">
              <a:lnSpc>
                <a:spcPct val="90000"/>
              </a:lnSpc>
              <a:buFont typeface="Wingdings" pitchFamily="2" charset="2"/>
              <a:buNone/>
              <a:defRPr/>
            </a:pPr>
            <a:r>
              <a:rPr lang="en-US" altLang="zh-CN" sz="2800" dirty="0" smtClean="0"/>
              <a:t>extern </a:t>
            </a:r>
            <a:r>
              <a:rPr lang="en-US" altLang="zh-CN" sz="2800" dirty="0" err="1" smtClean="0"/>
              <a:t>int</a:t>
            </a:r>
            <a:r>
              <a:rPr lang="en-US" altLang="zh-CN" sz="2800" dirty="0" smtClean="0"/>
              <a:t> x; //</a:t>
            </a:r>
            <a:r>
              <a:rPr lang="zh-CN" altLang="en-US" sz="2800" dirty="0" smtClean="0"/>
              <a:t>全局变量</a:t>
            </a:r>
            <a:r>
              <a:rPr lang="en-US" altLang="zh-CN" sz="2800" dirty="0" smtClean="0"/>
              <a:t>x</a:t>
            </a:r>
            <a:r>
              <a:rPr lang="zh-CN" altLang="en-US" sz="2800" dirty="0" smtClean="0"/>
              <a:t>的声明</a:t>
            </a:r>
          </a:p>
          <a:p>
            <a:pPr eaLnBrk="1" hangingPunct="1">
              <a:lnSpc>
                <a:spcPct val="90000"/>
              </a:lnSpc>
              <a:buFont typeface="Wingdings" pitchFamily="2" charset="2"/>
              <a:buNone/>
              <a:defRPr/>
            </a:pPr>
            <a:r>
              <a:rPr lang="en-US" altLang="zh-CN" sz="2800" dirty="0" err="1" smtClean="0"/>
              <a:t>int</a:t>
            </a:r>
            <a:r>
              <a:rPr lang="en-US" altLang="zh-CN" sz="2800" dirty="0" smtClean="0"/>
              <a:t> f();  //</a:t>
            </a:r>
            <a:r>
              <a:rPr lang="zh-CN" altLang="en-US" sz="2800" dirty="0" smtClean="0"/>
              <a:t>全局函数</a:t>
            </a:r>
            <a:r>
              <a:rPr lang="en-US" altLang="zh-CN" sz="2800" dirty="0" smtClean="0"/>
              <a:t>f</a:t>
            </a:r>
            <a:r>
              <a:rPr lang="zh-CN" altLang="en-US" sz="2800" dirty="0" smtClean="0"/>
              <a:t>的声明</a:t>
            </a:r>
          </a:p>
          <a:p>
            <a:pPr eaLnBrk="1" hangingPunct="1">
              <a:lnSpc>
                <a:spcPct val="90000"/>
              </a:lnSpc>
              <a:buFont typeface="Wingdings" pitchFamily="2" charset="2"/>
              <a:buNone/>
              <a:defRPr/>
            </a:pPr>
            <a:endParaRPr lang="zh-CN" altLang="en-US" sz="2800" dirty="0" smtClean="0"/>
          </a:p>
          <a:p>
            <a:pPr eaLnBrk="1" hangingPunct="1">
              <a:lnSpc>
                <a:spcPct val="90000"/>
              </a:lnSpc>
              <a:buFont typeface="Wingdings" pitchFamily="2" charset="2"/>
              <a:buNone/>
              <a:defRPr/>
            </a:pPr>
            <a:r>
              <a:rPr lang="en-US" altLang="zh-CN" sz="2800" dirty="0" smtClean="0"/>
              <a:t>//file1.cpp</a:t>
            </a:r>
          </a:p>
          <a:p>
            <a:pPr eaLnBrk="1" hangingPunct="1">
              <a:lnSpc>
                <a:spcPct val="90000"/>
              </a:lnSpc>
              <a:buFont typeface="Wingdings" pitchFamily="2" charset="2"/>
              <a:buNone/>
              <a:defRPr/>
            </a:pPr>
            <a:r>
              <a:rPr lang="en-US" altLang="zh-CN" sz="2800" dirty="0" err="1" smtClean="0"/>
              <a:t>int</a:t>
            </a:r>
            <a:r>
              <a:rPr lang="en-US" altLang="zh-CN" sz="2800" dirty="0" smtClean="0"/>
              <a:t> x=1; //</a:t>
            </a:r>
            <a:r>
              <a:rPr lang="zh-CN" altLang="en-US" sz="2800" dirty="0" smtClean="0"/>
              <a:t>全局变量</a:t>
            </a:r>
            <a:r>
              <a:rPr lang="en-US" altLang="zh-CN" sz="2800" dirty="0" smtClean="0"/>
              <a:t>x</a:t>
            </a:r>
            <a:r>
              <a:rPr lang="zh-CN" altLang="en-US" sz="2800" dirty="0" smtClean="0"/>
              <a:t>的定义</a:t>
            </a:r>
          </a:p>
          <a:p>
            <a:pPr eaLnBrk="1" hangingPunct="1">
              <a:lnSpc>
                <a:spcPct val="90000"/>
              </a:lnSpc>
              <a:buFont typeface="Wingdings" pitchFamily="2" charset="2"/>
              <a:buNone/>
              <a:defRPr/>
            </a:pPr>
            <a:r>
              <a:rPr lang="en-US" altLang="zh-CN" sz="2800" dirty="0" err="1" smtClean="0"/>
              <a:t>int</a:t>
            </a:r>
            <a:r>
              <a:rPr lang="en-US" altLang="zh-CN" sz="2800" dirty="0" smtClean="0"/>
              <a:t> f()  //</a:t>
            </a:r>
            <a:r>
              <a:rPr lang="zh-CN" altLang="en-US" sz="2800" dirty="0" smtClean="0"/>
              <a:t>全局函数</a:t>
            </a:r>
            <a:r>
              <a:rPr lang="en-US" altLang="zh-CN" sz="2800" dirty="0" smtClean="0"/>
              <a:t>f</a:t>
            </a:r>
            <a:r>
              <a:rPr lang="zh-CN" altLang="en-US" sz="2800" dirty="0" smtClean="0"/>
              <a:t>的定义</a:t>
            </a:r>
          </a:p>
          <a:p>
            <a:pPr eaLnBrk="1" hangingPunct="1">
              <a:lnSpc>
                <a:spcPct val="90000"/>
              </a:lnSpc>
              <a:buFont typeface="Wingdings" pitchFamily="2" charset="2"/>
              <a:buNone/>
              <a:defRPr/>
            </a:pPr>
            <a:r>
              <a:rPr lang="en-US" altLang="zh-CN" sz="2800" dirty="0" smtClean="0"/>
              <a:t>{	......</a:t>
            </a:r>
          </a:p>
          <a:p>
            <a:pPr eaLnBrk="1" hangingPunct="1">
              <a:lnSpc>
                <a:spcPct val="90000"/>
              </a:lnSpc>
              <a:buFont typeface="Wingdings" pitchFamily="2" charset="2"/>
              <a:buNone/>
              <a:defRPr/>
            </a:pPr>
            <a:r>
              <a:rPr lang="en-US" altLang="zh-CN" sz="2800" dirty="0" smtClean="0"/>
              <a:t>}</a:t>
            </a:r>
          </a:p>
          <a:p>
            <a:pPr eaLnBrk="1" hangingPunct="1">
              <a:lnSpc>
                <a:spcPct val="90000"/>
              </a:lnSpc>
              <a:buFont typeface="Wingdings" pitchFamily="2" charset="2"/>
              <a:buNone/>
              <a:defRPr/>
            </a:pPr>
            <a:endParaRPr lang="en-US" altLang="zh-CN" sz="2800" dirty="0" smtClean="0"/>
          </a:p>
          <a:p>
            <a:pPr eaLnBrk="1" hangingPunct="1">
              <a:lnSpc>
                <a:spcPct val="90000"/>
              </a:lnSpc>
              <a:buNone/>
              <a:defRPr/>
            </a:pPr>
            <a:r>
              <a:rPr lang="en-US" altLang="zh-CN" sz="2800" dirty="0"/>
              <a:t>//file2.h</a:t>
            </a:r>
          </a:p>
          <a:p>
            <a:pPr eaLnBrk="1" hangingPunct="1">
              <a:lnSpc>
                <a:spcPct val="90000"/>
              </a:lnSpc>
              <a:buNone/>
              <a:defRPr/>
            </a:pPr>
            <a:r>
              <a:rPr lang="en-US" altLang="zh-CN" sz="2800" dirty="0"/>
              <a:t>void g();  //</a:t>
            </a:r>
            <a:r>
              <a:rPr lang="zh-CN" altLang="en-US" sz="2800" dirty="0"/>
              <a:t>全局函数</a:t>
            </a:r>
            <a:r>
              <a:rPr lang="en-US" altLang="zh-CN" sz="2800" dirty="0"/>
              <a:t>g</a:t>
            </a:r>
            <a:r>
              <a:rPr lang="zh-CN" altLang="en-US" sz="2800" dirty="0"/>
              <a:t>的声明</a:t>
            </a:r>
          </a:p>
          <a:p>
            <a:pPr eaLnBrk="1" hangingPunct="1">
              <a:lnSpc>
                <a:spcPct val="90000"/>
              </a:lnSpc>
              <a:buNone/>
              <a:defRPr/>
            </a:pPr>
            <a:endParaRPr lang="zh-CN" altLang="en-US" sz="2800" dirty="0"/>
          </a:p>
          <a:p>
            <a:pPr eaLnBrk="1" hangingPunct="1">
              <a:lnSpc>
                <a:spcPct val="90000"/>
              </a:lnSpc>
              <a:buNone/>
              <a:defRPr/>
            </a:pPr>
            <a:r>
              <a:rPr lang="en-US" altLang="zh-CN" sz="2800" dirty="0"/>
              <a:t>//file2.cpp</a:t>
            </a:r>
          </a:p>
          <a:p>
            <a:pPr eaLnBrk="1" hangingPunct="1">
              <a:lnSpc>
                <a:spcPct val="90000"/>
              </a:lnSpc>
              <a:buNone/>
              <a:defRPr/>
            </a:pPr>
            <a:r>
              <a:rPr lang="en-US" altLang="zh-CN" sz="2800" dirty="0"/>
              <a:t>void g()  //</a:t>
            </a:r>
            <a:r>
              <a:rPr lang="zh-CN" altLang="en-US" sz="2800" dirty="0"/>
              <a:t>全局函数</a:t>
            </a:r>
            <a:r>
              <a:rPr lang="en-US" altLang="zh-CN" sz="2800" dirty="0"/>
              <a:t>g</a:t>
            </a:r>
            <a:r>
              <a:rPr lang="zh-CN" altLang="en-US" sz="2800" dirty="0"/>
              <a:t>的定义</a:t>
            </a:r>
          </a:p>
          <a:p>
            <a:pPr eaLnBrk="1" hangingPunct="1">
              <a:lnSpc>
                <a:spcPct val="90000"/>
              </a:lnSpc>
              <a:buNone/>
              <a:defRPr/>
            </a:pPr>
            <a:r>
              <a:rPr lang="en-US" altLang="zh-CN" sz="2800" dirty="0"/>
              <a:t>{	......</a:t>
            </a:r>
          </a:p>
          <a:p>
            <a:pPr eaLnBrk="1" hangingPunct="1">
              <a:lnSpc>
                <a:spcPct val="90000"/>
              </a:lnSpc>
              <a:buNone/>
              <a:defRPr/>
            </a:pPr>
            <a:r>
              <a:rPr lang="en-US" altLang="zh-CN" sz="2800" dirty="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4292600"/>
            <a:ext cx="8229600" cy="2089150"/>
          </a:xfrm>
        </p:spPr>
        <p:txBody>
          <a:bodyPr>
            <a:normAutofit fontScale="85000" lnSpcReduction="10000"/>
          </a:bodyPr>
          <a:lstStyle/>
          <a:p>
            <a:pPr>
              <a:lnSpc>
                <a:spcPct val="120000"/>
              </a:lnSpc>
              <a:defRPr/>
            </a:pPr>
            <a:r>
              <a:rPr lang="zh-CN" altLang="en-US" dirty="0" smtClean="0"/>
              <a:t>功能分解和复合的程序设计基于了一种抽象机制</a:t>
            </a:r>
            <a:r>
              <a:rPr lang="en-US" altLang="zh-CN" dirty="0" smtClean="0"/>
              <a:t>--</a:t>
            </a:r>
            <a:r>
              <a:rPr lang="zh-CN" altLang="en-US" dirty="0">
                <a:solidFill>
                  <a:schemeClr val="folHlink"/>
                </a:solidFill>
              </a:rPr>
              <a:t>功能抽象</a:t>
            </a:r>
            <a:r>
              <a:rPr lang="zh-CN" altLang="en-US" dirty="0" smtClean="0"/>
              <a:t>（</a:t>
            </a:r>
            <a:r>
              <a:rPr lang="zh-CN" altLang="en-US" dirty="0" smtClean="0">
                <a:solidFill>
                  <a:schemeClr val="folHlink"/>
                </a:solidFill>
              </a:rPr>
              <a:t>过程抽象</a:t>
            </a:r>
            <a:r>
              <a:rPr lang="zh-CN" altLang="en-US" dirty="0" smtClean="0"/>
              <a:t>）：一个功能的使用者只需要知道相应功能是什么（</a:t>
            </a:r>
            <a:r>
              <a:rPr lang="en-US" altLang="zh-CN" dirty="0" smtClean="0"/>
              <a:t>what to do</a:t>
            </a:r>
            <a:r>
              <a:rPr lang="zh-CN" altLang="en-US" dirty="0" smtClean="0"/>
              <a:t>），而不必知道它是如何做的（</a:t>
            </a:r>
            <a:r>
              <a:rPr lang="en-US" altLang="zh-CN" dirty="0" smtClean="0"/>
              <a:t>how to do</a:t>
            </a:r>
            <a:r>
              <a:rPr lang="zh-CN" altLang="en-US" dirty="0" smtClean="0"/>
              <a:t>）。</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52425"/>
            <a:ext cx="6553200"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type="body" idx="1"/>
          </p:nvPr>
        </p:nvSpPr>
        <p:spPr>
          <a:xfrm>
            <a:off x="457200" y="260350"/>
            <a:ext cx="8507413" cy="6408738"/>
          </a:xfrm>
        </p:spPr>
        <p:txBody>
          <a:bodyPr/>
          <a:lstStyle/>
          <a:p>
            <a:pPr eaLnBrk="1" hangingPunct="1">
              <a:buFont typeface="Wingdings" pitchFamily="2" charset="2"/>
              <a:buNone/>
              <a:defRPr/>
            </a:pPr>
            <a:r>
              <a:rPr lang="en-US" altLang="zh-CN" sz="2800" dirty="0" smtClean="0"/>
              <a:t>//main.cpp</a:t>
            </a:r>
          </a:p>
          <a:p>
            <a:pPr eaLnBrk="1" hangingPunct="1">
              <a:buFont typeface="Wingdings" pitchFamily="2" charset="2"/>
              <a:buNone/>
              <a:defRPr/>
            </a:pPr>
            <a:r>
              <a:rPr lang="en-US" altLang="zh-CN" sz="2800" dirty="0" smtClean="0"/>
              <a:t>#include "file1.h"  </a:t>
            </a:r>
            <a:r>
              <a:rPr lang="en-US" altLang="zh-CN" sz="2400" dirty="0" smtClean="0"/>
              <a:t>//</a:t>
            </a:r>
            <a:r>
              <a:rPr lang="zh-CN" altLang="en-US" sz="2400" dirty="0" smtClean="0"/>
              <a:t>把文件</a:t>
            </a:r>
            <a:r>
              <a:rPr lang="en-US" altLang="zh-CN" sz="2400" dirty="0" smtClean="0"/>
              <a:t>file1.h</a:t>
            </a:r>
            <a:r>
              <a:rPr lang="zh-CN" altLang="en-US" sz="2400" dirty="0" smtClean="0"/>
              <a:t>中的内容包含进来</a:t>
            </a:r>
          </a:p>
          <a:p>
            <a:pPr eaLnBrk="1" hangingPunct="1">
              <a:buFont typeface="Wingdings" pitchFamily="2" charset="2"/>
              <a:buNone/>
              <a:defRPr/>
            </a:pPr>
            <a:r>
              <a:rPr lang="en-US" altLang="zh-CN" sz="2800" dirty="0" smtClean="0"/>
              <a:t>#include "file2.h"  </a:t>
            </a:r>
            <a:r>
              <a:rPr lang="en-US" altLang="zh-CN" sz="2400" dirty="0" smtClean="0"/>
              <a:t>//</a:t>
            </a:r>
            <a:r>
              <a:rPr lang="zh-CN" altLang="en-US" sz="2400" dirty="0" smtClean="0"/>
              <a:t>把文件</a:t>
            </a:r>
            <a:r>
              <a:rPr lang="en-US" altLang="zh-CN" sz="2400" dirty="0" smtClean="0"/>
              <a:t>file2.h</a:t>
            </a:r>
            <a:r>
              <a:rPr lang="zh-CN" altLang="en-US" sz="2400" dirty="0" smtClean="0"/>
              <a:t>中的内容包含进来</a:t>
            </a:r>
          </a:p>
          <a:p>
            <a:pPr eaLnBrk="1" hangingPunct="1">
              <a:buFont typeface="Wingdings" pitchFamily="2" charset="2"/>
              <a:buNone/>
              <a:defRPr/>
            </a:pPr>
            <a:r>
              <a:rPr lang="en-US" altLang="zh-CN" sz="2800" dirty="0" err="1" smtClean="0"/>
              <a:t>int</a:t>
            </a:r>
            <a:r>
              <a:rPr lang="en-US" altLang="zh-CN" sz="2800" dirty="0" smtClean="0"/>
              <a:t> main()  //</a:t>
            </a:r>
            <a:r>
              <a:rPr lang="zh-CN" altLang="en-US" sz="2800" dirty="0" smtClean="0"/>
              <a:t>全局函数</a:t>
            </a:r>
            <a:r>
              <a:rPr lang="en-US" altLang="zh-CN" sz="2800" dirty="0" smtClean="0"/>
              <a:t>main</a:t>
            </a:r>
            <a:r>
              <a:rPr lang="zh-CN" altLang="en-US" sz="2800" dirty="0" smtClean="0"/>
              <a:t>的定义</a:t>
            </a:r>
          </a:p>
          <a:p>
            <a:pPr eaLnBrk="1" hangingPunct="1">
              <a:buFont typeface="Wingdings" pitchFamily="2" charset="2"/>
              <a:buNone/>
              <a:defRPr/>
            </a:pPr>
            <a:r>
              <a:rPr lang="en-US" altLang="zh-CN" sz="2800" dirty="0" smtClean="0"/>
              <a:t>{	double r; //</a:t>
            </a:r>
            <a:r>
              <a:rPr lang="zh-CN" altLang="en-US" sz="2800" dirty="0" smtClean="0"/>
              <a:t>局部变量</a:t>
            </a:r>
            <a:r>
              <a:rPr lang="en-US" altLang="zh-CN" sz="2800" dirty="0" smtClean="0"/>
              <a:t>r</a:t>
            </a:r>
            <a:r>
              <a:rPr lang="zh-CN" altLang="en-US" sz="2800" dirty="0" smtClean="0"/>
              <a:t>的定义</a:t>
            </a:r>
          </a:p>
          <a:p>
            <a:pPr eaLnBrk="1" hangingPunct="1">
              <a:buFont typeface="Wingdings" pitchFamily="2" charset="2"/>
              <a:buNone/>
              <a:defRPr/>
            </a:pPr>
            <a:r>
              <a:rPr lang="zh-CN" altLang="en-US" sz="2800" dirty="0" smtClean="0"/>
              <a:t>	</a:t>
            </a:r>
            <a:r>
              <a:rPr lang="en-US" altLang="zh-CN" sz="2800" dirty="0" smtClean="0"/>
              <a:t>......</a:t>
            </a:r>
          </a:p>
          <a:p>
            <a:pPr eaLnBrk="1" hangingPunct="1">
              <a:buFont typeface="Wingdings" pitchFamily="2" charset="2"/>
              <a:buNone/>
              <a:defRPr/>
            </a:pPr>
            <a:r>
              <a:rPr lang="en-US" altLang="zh-CN" sz="2800" dirty="0" smtClean="0"/>
              <a:t>	r = x*f();  //x</a:t>
            </a:r>
            <a:r>
              <a:rPr lang="zh-CN" altLang="en-US" sz="2800" dirty="0" smtClean="0"/>
              <a:t>、</a:t>
            </a:r>
            <a:r>
              <a:rPr lang="en-US" altLang="zh-CN" sz="2800" dirty="0" smtClean="0"/>
              <a:t>f</a:t>
            </a:r>
            <a:r>
              <a:rPr lang="zh-CN" altLang="en-US" sz="2800" dirty="0" smtClean="0"/>
              <a:t>在</a:t>
            </a:r>
            <a:r>
              <a:rPr lang="en-US" altLang="zh-CN" sz="2800" dirty="0" smtClean="0"/>
              <a:t>file1.cpp</a:t>
            </a:r>
            <a:r>
              <a:rPr lang="zh-CN" altLang="en-US" sz="2800" dirty="0" smtClean="0"/>
              <a:t>中定义</a:t>
            </a:r>
          </a:p>
          <a:p>
            <a:pPr eaLnBrk="1" hangingPunct="1">
              <a:buFont typeface="Wingdings" pitchFamily="2" charset="2"/>
              <a:buNone/>
              <a:defRPr/>
            </a:pPr>
            <a:r>
              <a:rPr lang="zh-CN" altLang="en-US" sz="2800" dirty="0" smtClean="0"/>
              <a:t>	</a:t>
            </a:r>
            <a:r>
              <a:rPr lang="en-US" altLang="zh-CN" sz="2800" dirty="0" smtClean="0"/>
              <a:t>......</a:t>
            </a:r>
          </a:p>
          <a:p>
            <a:pPr eaLnBrk="1" hangingPunct="1">
              <a:buFont typeface="Wingdings" pitchFamily="2" charset="2"/>
              <a:buNone/>
              <a:defRPr/>
            </a:pPr>
            <a:r>
              <a:rPr lang="en-US" altLang="zh-CN" sz="2800" dirty="0" smtClean="0"/>
              <a:t>	g();  //g</a:t>
            </a:r>
            <a:r>
              <a:rPr lang="zh-CN" altLang="en-US" sz="2800" dirty="0" smtClean="0"/>
              <a:t>在</a:t>
            </a:r>
            <a:r>
              <a:rPr lang="en-US" altLang="zh-CN" sz="2800" dirty="0" smtClean="0"/>
              <a:t>file2.cpp</a:t>
            </a:r>
            <a:r>
              <a:rPr lang="zh-CN" altLang="en-US" sz="2800" dirty="0" smtClean="0"/>
              <a:t>中定义</a:t>
            </a:r>
          </a:p>
          <a:p>
            <a:pPr eaLnBrk="1" hangingPunct="1">
              <a:buFont typeface="Wingdings" pitchFamily="2" charset="2"/>
              <a:buNone/>
              <a:defRPr/>
            </a:pPr>
            <a:r>
              <a:rPr lang="zh-CN" altLang="en-US" sz="2800" dirty="0" smtClean="0"/>
              <a:t>	</a:t>
            </a:r>
            <a:r>
              <a:rPr lang="en-US" altLang="zh-CN" sz="2800" dirty="0" smtClean="0"/>
              <a:t>......</a:t>
            </a:r>
          </a:p>
          <a:p>
            <a:pPr eaLnBrk="1" hangingPunct="1">
              <a:buFont typeface="Wingdings" pitchFamily="2" charset="2"/>
              <a:buNone/>
              <a:defRPr/>
            </a:pPr>
            <a:r>
              <a:rPr lang="en-US" altLang="zh-CN" sz="2800" dirty="0" smtClean="0"/>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457200" y="115888"/>
            <a:ext cx="8229600" cy="774700"/>
          </a:xfrm>
        </p:spPr>
        <p:txBody>
          <a:bodyPr/>
          <a:lstStyle/>
          <a:p>
            <a:pPr eaLnBrk="1" hangingPunct="1">
              <a:defRPr/>
            </a:pPr>
            <a:r>
              <a:rPr lang="en-US" altLang="zh-CN" smtClean="0"/>
              <a:t>C++</a:t>
            </a:r>
            <a:r>
              <a:rPr lang="zh-CN" altLang="en-US" smtClean="0"/>
              <a:t>标准库函数</a:t>
            </a:r>
          </a:p>
        </p:txBody>
      </p:sp>
      <p:sp>
        <p:nvSpPr>
          <p:cNvPr id="233475" name="Rectangle 3"/>
          <p:cNvSpPr>
            <a:spLocks noGrp="1" noChangeArrowheads="1"/>
          </p:cNvSpPr>
          <p:nvPr>
            <p:ph type="body" idx="1"/>
          </p:nvPr>
        </p:nvSpPr>
        <p:spPr>
          <a:xfrm>
            <a:off x="323850" y="1341438"/>
            <a:ext cx="8640763" cy="5256212"/>
          </a:xfrm>
        </p:spPr>
        <p:txBody>
          <a:bodyPr/>
          <a:lstStyle/>
          <a:p>
            <a:pPr eaLnBrk="1" hangingPunct="1">
              <a:lnSpc>
                <a:spcPct val="90000"/>
              </a:lnSpc>
              <a:defRPr/>
            </a:pPr>
            <a:r>
              <a:rPr lang="zh-CN" altLang="en-US" sz="2800" dirty="0" smtClean="0"/>
              <a:t>一个语言本身所提供的功能是有限的 </a:t>
            </a:r>
          </a:p>
          <a:p>
            <a:pPr lvl="1" eaLnBrk="1" hangingPunct="1">
              <a:lnSpc>
                <a:spcPct val="90000"/>
              </a:lnSpc>
              <a:defRPr/>
            </a:pPr>
            <a:r>
              <a:rPr lang="zh-CN" altLang="en-US" sz="2400" dirty="0" smtClean="0"/>
              <a:t>语言的设计者不可能预见程序设计所需要的所有功能 </a:t>
            </a:r>
          </a:p>
          <a:p>
            <a:pPr lvl="1" eaLnBrk="1" hangingPunct="1">
              <a:lnSpc>
                <a:spcPct val="90000"/>
              </a:lnSpc>
              <a:defRPr/>
            </a:pPr>
            <a:r>
              <a:rPr lang="zh-CN" altLang="en-US" sz="2400" dirty="0" smtClean="0"/>
              <a:t>语言本身提供太多的功能也会给语言的学习和实现（编译程序的设计）增加负担 </a:t>
            </a:r>
          </a:p>
          <a:p>
            <a:pPr lvl="1" eaLnBrk="1" hangingPunct="1">
              <a:lnSpc>
                <a:spcPct val="90000"/>
              </a:lnSpc>
              <a:defRPr/>
            </a:pPr>
            <a:r>
              <a:rPr lang="zh-CN" altLang="en-US" sz="2400" dirty="0" smtClean="0"/>
              <a:t>太多的功能给语言的扩充带来</a:t>
            </a:r>
            <a:r>
              <a:rPr lang="zh-CN" altLang="en-US" sz="2400" dirty="0" smtClean="0"/>
              <a:t>麻烦（重写编译程序） </a:t>
            </a:r>
            <a:endParaRPr lang="zh-CN" altLang="en-US" sz="2400" dirty="0" smtClean="0"/>
          </a:p>
          <a:p>
            <a:pPr eaLnBrk="1" hangingPunct="1">
              <a:lnSpc>
                <a:spcPct val="90000"/>
              </a:lnSpc>
              <a:defRPr/>
            </a:pPr>
            <a:r>
              <a:rPr lang="en-US" altLang="zh-CN" sz="2800" dirty="0" smtClean="0"/>
              <a:t>C++</a:t>
            </a:r>
            <a:r>
              <a:rPr lang="zh-CN" altLang="en-US" sz="2800" dirty="0" smtClean="0"/>
              <a:t>语言的每个实现往往会提供一个标准库，其中定义了一些语言本身没有提供的功能：</a:t>
            </a:r>
          </a:p>
          <a:p>
            <a:pPr lvl="1" eaLnBrk="1" hangingPunct="1">
              <a:defRPr/>
            </a:pPr>
            <a:r>
              <a:rPr lang="zh-CN" altLang="en-US" sz="2400" dirty="0" smtClean="0"/>
              <a:t>常用的数学函数</a:t>
            </a:r>
          </a:p>
          <a:p>
            <a:pPr lvl="1" eaLnBrk="1" hangingPunct="1">
              <a:defRPr/>
            </a:pPr>
            <a:r>
              <a:rPr lang="zh-CN" altLang="en-US" sz="2400" dirty="0" smtClean="0"/>
              <a:t>字符串处理函数</a:t>
            </a:r>
          </a:p>
          <a:p>
            <a:pPr lvl="1" eaLnBrk="1" hangingPunct="1">
              <a:defRPr/>
            </a:pPr>
            <a:r>
              <a:rPr lang="zh-CN" altLang="en-US" sz="2400" dirty="0" smtClean="0"/>
              <a:t>输入</a:t>
            </a:r>
            <a:r>
              <a:rPr lang="en-US" altLang="zh-CN" sz="2400" dirty="0" smtClean="0"/>
              <a:t>/</a:t>
            </a:r>
            <a:r>
              <a:rPr lang="zh-CN" altLang="en-US" sz="2400" dirty="0" smtClean="0"/>
              <a:t>输出</a:t>
            </a:r>
            <a:endParaRPr lang="en-US" altLang="zh-CN" sz="2400" dirty="0" smtClean="0"/>
          </a:p>
          <a:p>
            <a:pPr lvl="1" eaLnBrk="1" hangingPunct="1">
              <a:defRPr/>
            </a:pPr>
            <a:r>
              <a:rPr lang="zh-CN" altLang="en-US" sz="2400" dirty="0" smtClean="0"/>
              <a:t>等等</a:t>
            </a:r>
          </a:p>
          <a:p>
            <a:pPr eaLnBrk="1" hangingPunct="1">
              <a:defRPr/>
            </a:pPr>
            <a:r>
              <a:rPr lang="zh-CN" altLang="en-US" sz="2800" dirty="0" smtClean="0"/>
              <a:t>标准库为</a:t>
            </a:r>
            <a:r>
              <a:rPr lang="zh-CN" altLang="en-US" sz="2800" dirty="0" smtClean="0">
                <a:latin typeface="Arial"/>
              </a:rPr>
              <a:t>“</a:t>
            </a:r>
            <a:r>
              <a:rPr lang="zh-CN" altLang="en-US" sz="2800" dirty="0" smtClean="0">
                <a:solidFill>
                  <a:srgbClr val="FFC000"/>
                </a:solidFill>
              </a:rPr>
              <a:t>软件复用</a:t>
            </a:r>
            <a:r>
              <a:rPr lang="zh-CN" altLang="en-US" sz="2800" dirty="0" smtClean="0">
                <a:latin typeface="Arial"/>
              </a:rPr>
              <a:t>”</a:t>
            </a:r>
            <a:r>
              <a:rPr lang="zh-CN" altLang="en-US" sz="2800" dirty="0" smtClean="0"/>
              <a:t>提供支持。</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9" name="Rectangle 3"/>
          <p:cNvSpPr>
            <a:spLocks noGrp="1" noChangeArrowheads="1"/>
          </p:cNvSpPr>
          <p:nvPr>
            <p:ph type="body" idx="1"/>
          </p:nvPr>
        </p:nvSpPr>
        <p:spPr>
          <a:xfrm>
            <a:off x="457200" y="260648"/>
            <a:ext cx="8229600" cy="6336704"/>
          </a:xfrm>
        </p:spPr>
        <p:txBody>
          <a:bodyPr>
            <a:normAutofit fontScale="92500" lnSpcReduction="10000"/>
          </a:bodyPr>
          <a:lstStyle/>
          <a:p>
            <a:pPr eaLnBrk="1" hangingPunct="1">
              <a:lnSpc>
                <a:spcPct val="110000"/>
              </a:lnSpc>
              <a:defRPr/>
            </a:pPr>
            <a:r>
              <a:rPr lang="zh-CN" altLang="en-US" dirty="0" smtClean="0"/>
              <a:t>在</a:t>
            </a:r>
            <a:r>
              <a:rPr lang="en-US" altLang="zh-CN" dirty="0" smtClean="0"/>
              <a:t>C++</a:t>
            </a:r>
            <a:r>
              <a:rPr lang="zh-CN" altLang="en-US" dirty="0" smtClean="0"/>
              <a:t>标准库中，根据功能对定义的程序实体进行了分类，把每一类程序实体的声明分别放在一个头文件中。</a:t>
            </a:r>
          </a:p>
          <a:p>
            <a:pPr eaLnBrk="1" hangingPunct="1">
              <a:lnSpc>
                <a:spcPct val="110000"/>
              </a:lnSpc>
              <a:defRPr/>
            </a:pPr>
            <a:r>
              <a:rPr lang="zh-CN" altLang="en-US" dirty="0" smtClean="0"/>
              <a:t>在</a:t>
            </a:r>
            <a:r>
              <a:rPr lang="en-US" altLang="zh-CN" dirty="0" smtClean="0"/>
              <a:t>C++</a:t>
            </a:r>
            <a:r>
              <a:rPr lang="zh-CN" altLang="en-US" dirty="0" smtClean="0"/>
              <a:t>中，把从</a:t>
            </a:r>
            <a:r>
              <a:rPr lang="en-US" altLang="zh-CN" dirty="0" smtClean="0"/>
              <a:t>C</a:t>
            </a:r>
            <a:r>
              <a:rPr lang="zh-CN" altLang="en-US" dirty="0" smtClean="0"/>
              <a:t>语言保留下来的库函数，</a:t>
            </a:r>
          </a:p>
          <a:p>
            <a:pPr lvl="1" eaLnBrk="1" hangingPunct="1">
              <a:lnSpc>
                <a:spcPct val="110000"/>
              </a:lnSpc>
              <a:defRPr/>
            </a:pPr>
            <a:r>
              <a:rPr lang="zh-CN" altLang="en-US" dirty="0" smtClean="0"/>
              <a:t>重新定义在名空间</a:t>
            </a:r>
            <a:r>
              <a:rPr lang="en-US" altLang="zh-CN" dirty="0" err="1" smtClean="0"/>
              <a:t>std</a:t>
            </a:r>
            <a:r>
              <a:rPr lang="zh-CN" altLang="en-US" dirty="0" smtClean="0"/>
              <a:t>中</a:t>
            </a:r>
          </a:p>
          <a:p>
            <a:pPr lvl="1" eaLnBrk="1" hangingPunct="1">
              <a:lnSpc>
                <a:spcPct val="110000"/>
              </a:lnSpc>
              <a:defRPr/>
            </a:pPr>
            <a:r>
              <a:rPr lang="zh-CN" altLang="en-US" dirty="0" smtClean="0"/>
              <a:t>对相应的头文件进了重新命名：*</a:t>
            </a:r>
            <a:r>
              <a:rPr lang="en-US" altLang="zh-CN" dirty="0" smtClean="0"/>
              <a:t>.h -&gt; c*</a:t>
            </a:r>
          </a:p>
          <a:p>
            <a:pPr eaLnBrk="1" hangingPunct="1">
              <a:lnSpc>
                <a:spcPct val="110000"/>
              </a:lnSpc>
              <a:defRPr/>
            </a:pPr>
            <a:r>
              <a:rPr lang="zh-CN" altLang="en-US" dirty="0" smtClean="0"/>
              <a:t>使用标准库中的功能时，可以在程序中包含（</a:t>
            </a:r>
            <a:r>
              <a:rPr lang="en-US" altLang="zh-CN" dirty="0" smtClean="0"/>
              <a:t>#include</a:t>
            </a:r>
            <a:r>
              <a:rPr lang="zh-CN" altLang="en-US" dirty="0" smtClean="0"/>
              <a:t>）相应功能的头文件对这些功能进行声明。</a:t>
            </a:r>
            <a:r>
              <a:rPr lang="zh-CN" altLang="en-US" dirty="0"/>
              <a:t>例如</a:t>
            </a:r>
            <a:r>
              <a:rPr lang="zh-CN" altLang="en-US" dirty="0" smtClean="0"/>
              <a:t>：</a:t>
            </a:r>
            <a:endParaRPr lang="en-US" altLang="zh-CN" dirty="0" smtClean="0"/>
          </a:p>
          <a:p>
            <a:pPr lvl="1" eaLnBrk="1" hangingPunct="1">
              <a:lnSpc>
                <a:spcPct val="110000"/>
              </a:lnSpc>
              <a:defRPr/>
            </a:pPr>
            <a:r>
              <a:rPr lang="en-US" altLang="zh-CN" dirty="0" smtClean="0"/>
              <a:t>#include &lt;</a:t>
            </a:r>
            <a:r>
              <a:rPr lang="en-US" altLang="zh-CN" dirty="0" err="1" smtClean="0"/>
              <a:t>cmath</a:t>
            </a:r>
            <a:r>
              <a:rPr lang="en-US" altLang="zh-CN" dirty="0" smtClean="0"/>
              <a:t>&gt;</a:t>
            </a:r>
          </a:p>
          <a:p>
            <a:pPr lvl="1" eaLnBrk="1" hangingPunct="1">
              <a:lnSpc>
                <a:spcPct val="110000"/>
              </a:lnSpc>
              <a:defRPr/>
            </a:pPr>
            <a:r>
              <a:rPr lang="en-US" altLang="zh-CN" dirty="0" smtClean="0"/>
              <a:t>using namespace </a:t>
            </a:r>
            <a:r>
              <a:rPr lang="en-US" altLang="zh-CN" dirty="0" err="1" smtClean="0"/>
              <a:t>std</a:t>
            </a:r>
            <a:r>
              <a:rPr lang="en-US" altLang="zh-CN" dirty="0" smtClean="0"/>
              <a:t>;</a:t>
            </a:r>
          </a:p>
          <a:p>
            <a:pPr marL="457200" lvl="1" indent="0" eaLnBrk="1" hangingPunct="1">
              <a:lnSpc>
                <a:spcPct val="110000"/>
              </a:lnSpc>
              <a:buNone/>
              <a:defRPr/>
            </a:pPr>
            <a:r>
              <a:rPr lang="zh-CN" altLang="en-US" dirty="0" smtClean="0"/>
              <a:t>或</a:t>
            </a:r>
            <a:endParaRPr lang="en-US" altLang="zh-CN" dirty="0"/>
          </a:p>
          <a:p>
            <a:pPr lvl="1" eaLnBrk="1" hangingPunct="1">
              <a:lnSpc>
                <a:spcPct val="110000"/>
              </a:lnSpc>
              <a:defRPr/>
            </a:pPr>
            <a:r>
              <a:rPr lang="en-US" altLang="zh-CN" dirty="0"/>
              <a:t>#include </a:t>
            </a:r>
            <a:r>
              <a:rPr lang="en-US" altLang="zh-CN" dirty="0" smtClean="0"/>
              <a:t>&lt;</a:t>
            </a:r>
            <a:r>
              <a:rPr lang="en-US" altLang="zh-CN" dirty="0" err="1" smtClean="0"/>
              <a:t>math.h</a:t>
            </a:r>
            <a:r>
              <a:rPr lang="en-US" altLang="zh-CN" dirty="0" smtClean="0"/>
              <a:t>&gt;</a:t>
            </a:r>
            <a:endParaRPr lang="en-US" altLang="zh-CN" dirty="0"/>
          </a:p>
          <a:p>
            <a:pPr lvl="1" eaLnBrk="1" hangingPunct="1">
              <a:defRPr/>
            </a:pPr>
            <a:endParaRPr lang="en-US" altLang="zh-CN" dirty="0" smtClean="0"/>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type="body" idx="1"/>
          </p:nvPr>
        </p:nvSpPr>
        <p:spPr>
          <a:xfrm>
            <a:off x="395288" y="404813"/>
            <a:ext cx="8748712" cy="6192837"/>
          </a:xfrm>
        </p:spPr>
        <p:txBody>
          <a:bodyPr>
            <a:normAutofit/>
          </a:bodyPr>
          <a:lstStyle/>
          <a:p>
            <a:pPr eaLnBrk="1" hangingPunct="1">
              <a:defRPr/>
            </a:pPr>
            <a:r>
              <a:rPr lang="zh-CN" altLang="en-US" sz="2400" dirty="0"/>
              <a:t>下面是在标准库的</a:t>
            </a:r>
            <a:r>
              <a:rPr lang="zh-CN" altLang="en-US" sz="2400" dirty="0" smtClean="0"/>
              <a:t>头文件</a:t>
            </a:r>
            <a:r>
              <a:rPr lang="en-US" altLang="zh-CN" sz="2400" dirty="0" err="1" smtClean="0"/>
              <a:t>cmath</a:t>
            </a:r>
            <a:r>
              <a:rPr lang="zh-CN" altLang="en-US" sz="2400" dirty="0" smtClean="0"/>
              <a:t>（或</a:t>
            </a:r>
            <a:r>
              <a:rPr lang="en-US" altLang="zh-CN" sz="2400" dirty="0" err="1" smtClean="0"/>
              <a:t>math.h</a:t>
            </a:r>
            <a:r>
              <a:rPr lang="zh-CN" altLang="en-US" sz="2400" dirty="0" smtClean="0"/>
              <a:t>）</a:t>
            </a:r>
            <a:r>
              <a:rPr lang="zh-CN" altLang="en-US" sz="2400" dirty="0"/>
              <a:t>中声明的</a:t>
            </a:r>
            <a:r>
              <a:rPr lang="zh-CN" altLang="en-US" sz="2400" dirty="0" smtClean="0"/>
              <a:t>一些</a:t>
            </a:r>
            <a:r>
              <a:rPr lang="zh-CN" altLang="en-US" sz="2400" dirty="0"/>
              <a:t>数学函数</a:t>
            </a:r>
            <a:r>
              <a:rPr lang="zh-CN" altLang="en-US" sz="2400" dirty="0" smtClean="0"/>
              <a:t>：</a:t>
            </a:r>
            <a:endParaRPr lang="en-US" altLang="zh-CN" sz="2200" dirty="0" smtClean="0"/>
          </a:p>
          <a:p>
            <a:pPr lvl="1" eaLnBrk="1" hangingPunct="1">
              <a:defRPr/>
            </a:pPr>
            <a:r>
              <a:rPr lang="en-US" altLang="zh-CN" sz="1800" dirty="0" smtClean="0"/>
              <a:t>double </a:t>
            </a:r>
            <a:r>
              <a:rPr lang="en-US" altLang="zh-CN" sz="1800" dirty="0" err="1" smtClean="0"/>
              <a:t>fabs</a:t>
            </a:r>
            <a:r>
              <a:rPr lang="en-US" altLang="zh-CN" sz="1800" dirty="0" smtClean="0"/>
              <a:t>( double </a:t>
            </a:r>
            <a:r>
              <a:rPr lang="en-US" altLang="zh-CN" sz="1800" i="1" dirty="0" smtClean="0"/>
              <a:t>x</a:t>
            </a:r>
            <a:r>
              <a:rPr lang="en-US" altLang="zh-CN" sz="1800" dirty="0" smtClean="0"/>
              <a:t> );  //double</a:t>
            </a:r>
            <a:r>
              <a:rPr lang="zh-CN" altLang="en-US" sz="1800" dirty="0" smtClean="0"/>
              <a:t>型的绝对值</a:t>
            </a:r>
          </a:p>
          <a:p>
            <a:pPr lvl="1" eaLnBrk="1" hangingPunct="1">
              <a:defRPr/>
            </a:pPr>
            <a:r>
              <a:rPr lang="en-US" altLang="zh-CN" sz="1800" dirty="0" smtClean="0"/>
              <a:t>double sin( double </a:t>
            </a:r>
            <a:r>
              <a:rPr lang="en-US" altLang="zh-CN" sz="1800" i="1" dirty="0" smtClean="0"/>
              <a:t>x</a:t>
            </a:r>
            <a:r>
              <a:rPr lang="en-US" altLang="zh-CN" sz="1800" dirty="0" smtClean="0"/>
              <a:t> );  //</a:t>
            </a:r>
            <a:r>
              <a:rPr lang="zh-CN" altLang="en-US" sz="1800" dirty="0" smtClean="0"/>
              <a:t>正弦函数</a:t>
            </a:r>
          </a:p>
          <a:p>
            <a:pPr lvl="1" eaLnBrk="1" hangingPunct="1">
              <a:defRPr/>
            </a:pPr>
            <a:r>
              <a:rPr lang="en-US" altLang="zh-CN" sz="1800" dirty="0" smtClean="0"/>
              <a:t>double </a:t>
            </a:r>
            <a:r>
              <a:rPr lang="en-US" altLang="zh-CN" sz="1800" dirty="0" err="1" smtClean="0"/>
              <a:t>cos</a:t>
            </a:r>
            <a:r>
              <a:rPr lang="en-US" altLang="zh-CN" sz="1800" dirty="0" smtClean="0"/>
              <a:t>( double </a:t>
            </a:r>
            <a:r>
              <a:rPr lang="en-US" altLang="zh-CN" sz="1800" i="1" dirty="0" smtClean="0"/>
              <a:t>x</a:t>
            </a:r>
            <a:r>
              <a:rPr lang="en-US" altLang="zh-CN" sz="1800" dirty="0" smtClean="0"/>
              <a:t> );  //</a:t>
            </a:r>
            <a:r>
              <a:rPr lang="zh-CN" altLang="en-US" sz="1800" dirty="0" smtClean="0"/>
              <a:t>余弦函数</a:t>
            </a:r>
          </a:p>
          <a:p>
            <a:pPr lvl="1" eaLnBrk="1" hangingPunct="1">
              <a:defRPr/>
            </a:pPr>
            <a:r>
              <a:rPr lang="en-US" altLang="zh-CN" sz="1800" dirty="0" smtClean="0"/>
              <a:t>double tan( double </a:t>
            </a:r>
            <a:r>
              <a:rPr lang="en-US" altLang="zh-CN" sz="1800" i="1" dirty="0" smtClean="0"/>
              <a:t>x</a:t>
            </a:r>
            <a:r>
              <a:rPr lang="en-US" altLang="zh-CN" sz="1800" dirty="0" smtClean="0"/>
              <a:t> );  //</a:t>
            </a:r>
            <a:r>
              <a:rPr lang="zh-CN" altLang="en-US" sz="1800" dirty="0" smtClean="0"/>
              <a:t>正切函数</a:t>
            </a:r>
          </a:p>
          <a:p>
            <a:pPr lvl="1" eaLnBrk="1" hangingPunct="1">
              <a:defRPr/>
            </a:pPr>
            <a:r>
              <a:rPr lang="en-US" altLang="zh-CN" sz="1800" dirty="0" smtClean="0"/>
              <a:t>double </a:t>
            </a:r>
            <a:r>
              <a:rPr lang="en-US" altLang="zh-CN" sz="1800" dirty="0" err="1" smtClean="0"/>
              <a:t>asin</a:t>
            </a:r>
            <a:r>
              <a:rPr lang="en-US" altLang="zh-CN" sz="1800" dirty="0" smtClean="0"/>
              <a:t>( double </a:t>
            </a:r>
            <a:r>
              <a:rPr lang="en-US" altLang="zh-CN" sz="1800" i="1" dirty="0" smtClean="0"/>
              <a:t>x</a:t>
            </a:r>
            <a:r>
              <a:rPr lang="en-US" altLang="zh-CN" sz="1800" dirty="0" smtClean="0"/>
              <a:t> );  //</a:t>
            </a:r>
            <a:r>
              <a:rPr lang="zh-CN" altLang="en-US" sz="1800" dirty="0" smtClean="0"/>
              <a:t>反正弦函数</a:t>
            </a:r>
          </a:p>
          <a:p>
            <a:pPr lvl="1" eaLnBrk="1" hangingPunct="1">
              <a:defRPr/>
            </a:pPr>
            <a:r>
              <a:rPr lang="en-US" altLang="zh-CN" sz="1800" dirty="0" smtClean="0"/>
              <a:t>double </a:t>
            </a:r>
            <a:r>
              <a:rPr lang="en-US" altLang="zh-CN" sz="1800" dirty="0" err="1" smtClean="0"/>
              <a:t>acos</a:t>
            </a:r>
            <a:r>
              <a:rPr lang="en-US" altLang="zh-CN" sz="1800" dirty="0" smtClean="0"/>
              <a:t>( double </a:t>
            </a:r>
            <a:r>
              <a:rPr lang="en-US" altLang="zh-CN" sz="1800" i="1" dirty="0" smtClean="0"/>
              <a:t>x</a:t>
            </a:r>
            <a:r>
              <a:rPr lang="en-US" altLang="zh-CN" sz="1800" dirty="0" smtClean="0"/>
              <a:t> );  //</a:t>
            </a:r>
            <a:r>
              <a:rPr lang="zh-CN" altLang="en-US" sz="1800" dirty="0" smtClean="0"/>
              <a:t>反余弦函数</a:t>
            </a:r>
          </a:p>
          <a:p>
            <a:pPr lvl="1" eaLnBrk="1" hangingPunct="1">
              <a:defRPr/>
            </a:pPr>
            <a:r>
              <a:rPr lang="en-US" altLang="zh-CN" sz="1800" dirty="0" smtClean="0"/>
              <a:t>double </a:t>
            </a:r>
            <a:r>
              <a:rPr lang="en-US" altLang="zh-CN" sz="1800" dirty="0" err="1" smtClean="0"/>
              <a:t>atan</a:t>
            </a:r>
            <a:r>
              <a:rPr lang="en-US" altLang="zh-CN" sz="1800" dirty="0" smtClean="0"/>
              <a:t>( double </a:t>
            </a:r>
            <a:r>
              <a:rPr lang="en-US" altLang="zh-CN" sz="1800" i="1" dirty="0" smtClean="0"/>
              <a:t>x</a:t>
            </a:r>
            <a:r>
              <a:rPr lang="en-US" altLang="zh-CN" sz="1800" dirty="0" smtClean="0"/>
              <a:t> );  //</a:t>
            </a:r>
            <a:r>
              <a:rPr lang="zh-CN" altLang="en-US" sz="1800" dirty="0" smtClean="0"/>
              <a:t>反正切函数</a:t>
            </a:r>
          </a:p>
          <a:p>
            <a:pPr lvl="1" eaLnBrk="1" hangingPunct="1">
              <a:defRPr/>
            </a:pPr>
            <a:r>
              <a:rPr lang="en-US" altLang="zh-CN" sz="1800" dirty="0" smtClean="0"/>
              <a:t>double ceil( double </a:t>
            </a:r>
            <a:r>
              <a:rPr lang="en-US" altLang="zh-CN" sz="1800" i="1" dirty="0" smtClean="0"/>
              <a:t>x</a:t>
            </a:r>
            <a:r>
              <a:rPr lang="en-US" altLang="zh-CN" sz="1800" dirty="0" smtClean="0"/>
              <a:t> );  //</a:t>
            </a:r>
            <a:r>
              <a:rPr lang="zh-CN" altLang="en-US" sz="1800" dirty="0" smtClean="0"/>
              <a:t>不小于</a:t>
            </a:r>
            <a:r>
              <a:rPr lang="en-US" altLang="zh-CN" sz="1800" dirty="0" smtClean="0"/>
              <a:t>x</a:t>
            </a:r>
            <a:r>
              <a:rPr lang="zh-CN" altLang="en-US" sz="1800" dirty="0" smtClean="0"/>
              <a:t>的最小整数（返回值为以</a:t>
            </a:r>
          </a:p>
          <a:p>
            <a:pPr lvl="1" eaLnBrk="1" hangingPunct="1">
              <a:buFont typeface="Wingdings" pitchFamily="2" charset="2"/>
              <a:buNone/>
              <a:defRPr/>
            </a:pPr>
            <a:r>
              <a:rPr lang="zh-CN" altLang="en-US" sz="1800" dirty="0" smtClean="0"/>
              <a:t>					 </a:t>
            </a:r>
            <a:r>
              <a:rPr lang="en-US" altLang="zh-CN" sz="1800" dirty="0" smtClean="0"/>
              <a:t>/ / double</a:t>
            </a:r>
            <a:r>
              <a:rPr lang="zh-CN" altLang="en-US" sz="1800" dirty="0" smtClean="0"/>
              <a:t>表示的整型数）</a:t>
            </a:r>
          </a:p>
          <a:p>
            <a:pPr lvl="1" eaLnBrk="1" hangingPunct="1">
              <a:defRPr/>
            </a:pPr>
            <a:r>
              <a:rPr lang="en-US" altLang="zh-CN" sz="1800" dirty="0" smtClean="0"/>
              <a:t>double floor( double </a:t>
            </a:r>
            <a:r>
              <a:rPr lang="en-US" altLang="zh-CN" sz="1800" i="1" dirty="0" smtClean="0"/>
              <a:t>x</a:t>
            </a:r>
            <a:r>
              <a:rPr lang="en-US" altLang="zh-CN" sz="1800" dirty="0" smtClean="0"/>
              <a:t> );  //</a:t>
            </a:r>
            <a:r>
              <a:rPr lang="zh-CN" altLang="en-US" sz="1800" dirty="0" smtClean="0"/>
              <a:t>不大于</a:t>
            </a:r>
            <a:r>
              <a:rPr lang="en-US" altLang="zh-CN" sz="1800" dirty="0" smtClean="0"/>
              <a:t>x</a:t>
            </a:r>
            <a:r>
              <a:rPr lang="zh-CN" altLang="en-US" sz="1800" dirty="0" smtClean="0"/>
              <a:t>的最大整数（返回值为以</a:t>
            </a:r>
          </a:p>
          <a:p>
            <a:pPr lvl="1" eaLnBrk="1" hangingPunct="1">
              <a:buFont typeface="Wingdings" pitchFamily="2" charset="2"/>
              <a:buNone/>
              <a:defRPr/>
            </a:pPr>
            <a:r>
              <a:rPr lang="zh-CN" altLang="en-US" sz="1800" dirty="0" smtClean="0"/>
              <a:t>					   </a:t>
            </a:r>
            <a:r>
              <a:rPr lang="en-US" altLang="zh-CN" sz="1800" dirty="0" smtClean="0"/>
              <a:t>// double</a:t>
            </a:r>
            <a:r>
              <a:rPr lang="zh-CN" altLang="en-US" sz="1800" dirty="0" smtClean="0"/>
              <a:t>表示的整型数）</a:t>
            </a:r>
          </a:p>
          <a:p>
            <a:pPr lvl="1" eaLnBrk="1" hangingPunct="1">
              <a:defRPr/>
            </a:pPr>
            <a:r>
              <a:rPr lang="en-US" altLang="zh-CN" sz="1800" dirty="0" smtClean="0"/>
              <a:t>double log( double </a:t>
            </a:r>
            <a:r>
              <a:rPr lang="en-US" altLang="zh-CN" sz="1800" i="1" dirty="0" smtClean="0"/>
              <a:t>x</a:t>
            </a:r>
            <a:r>
              <a:rPr lang="en-US" altLang="zh-CN" sz="1800" dirty="0" smtClean="0"/>
              <a:t> );  //</a:t>
            </a:r>
            <a:r>
              <a:rPr lang="zh-CN" altLang="en-US" sz="1800" dirty="0" smtClean="0"/>
              <a:t>自然对数</a:t>
            </a:r>
          </a:p>
          <a:p>
            <a:pPr lvl="1" eaLnBrk="1" hangingPunct="1">
              <a:defRPr/>
            </a:pPr>
            <a:r>
              <a:rPr lang="en-US" altLang="zh-CN" sz="1800" dirty="0" smtClean="0"/>
              <a:t>double log10( double </a:t>
            </a:r>
            <a:r>
              <a:rPr lang="en-US" altLang="zh-CN" sz="1800" i="1" dirty="0" smtClean="0"/>
              <a:t>x</a:t>
            </a:r>
            <a:r>
              <a:rPr lang="en-US" altLang="zh-CN" sz="1800" dirty="0" smtClean="0"/>
              <a:t> );  //</a:t>
            </a:r>
            <a:r>
              <a:rPr lang="zh-CN" altLang="en-US" sz="1800" dirty="0" smtClean="0"/>
              <a:t>以</a:t>
            </a:r>
            <a:r>
              <a:rPr lang="en-US" altLang="zh-CN" sz="1800" dirty="0" smtClean="0"/>
              <a:t>10</a:t>
            </a:r>
            <a:r>
              <a:rPr lang="zh-CN" altLang="en-US" sz="1800" dirty="0" smtClean="0"/>
              <a:t>为底的对数</a:t>
            </a:r>
          </a:p>
          <a:p>
            <a:pPr lvl="1" eaLnBrk="1" hangingPunct="1">
              <a:defRPr/>
            </a:pPr>
            <a:r>
              <a:rPr lang="en-US" altLang="zh-CN" sz="1800" dirty="0" smtClean="0"/>
              <a:t>double </a:t>
            </a:r>
            <a:r>
              <a:rPr lang="en-US" altLang="zh-CN" sz="1800" dirty="0" err="1" smtClean="0"/>
              <a:t>sqrt</a:t>
            </a:r>
            <a:r>
              <a:rPr lang="en-US" altLang="zh-CN" sz="1800" dirty="0" smtClean="0"/>
              <a:t>( double </a:t>
            </a:r>
            <a:r>
              <a:rPr lang="en-US" altLang="zh-CN" sz="1800" i="1" dirty="0" smtClean="0"/>
              <a:t>x</a:t>
            </a:r>
            <a:r>
              <a:rPr lang="en-US" altLang="zh-CN" sz="1800" dirty="0" smtClean="0"/>
              <a:t> );  //</a:t>
            </a:r>
            <a:r>
              <a:rPr lang="zh-CN" altLang="en-US" sz="1800" dirty="0" smtClean="0"/>
              <a:t>平方根</a:t>
            </a:r>
          </a:p>
          <a:p>
            <a:pPr lvl="1" eaLnBrk="1" hangingPunct="1">
              <a:defRPr/>
            </a:pPr>
            <a:r>
              <a:rPr lang="en-US" altLang="zh-CN" sz="1800" dirty="0" smtClean="0"/>
              <a:t>double </a:t>
            </a:r>
            <a:r>
              <a:rPr lang="en-US" altLang="zh-CN" sz="1800" dirty="0" err="1" smtClean="0"/>
              <a:t>pow</a:t>
            </a:r>
            <a:r>
              <a:rPr lang="en-US" altLang="zh-CN" sz="1800" dirty="0" smtClean="0"/>
              <a:t>( double </a:t>
            </a:r>
            <a:r>
              <a:rPr lang="en-US" altLang="zh-CN" sz="1800" i="1" dirty="0" smtClean="0"/>
              <a:t>x</a:t>
            </a:r>
            <a:r>
              <a:rPr lang="en-US" altLang="zh-CN" sz="1800" dirty="0" smtClean="0"/>
              <a:t>, double </a:t>
            </a:r>
            <a:r>
              <a:rPr lang="en-US" altLang="zh-CN" sz="1800" i="1" dirty="0" smtClean="0"/>
              <a:t>y</a:t>
            </a:r>
            <a:r>
              <a:rPr lang="en-US" altLang="zh-CN" sz="1800" dirty="0" smtClean="0"/>
              <a:t> );  //x</a:t>
            </a:r>
            <a:r>
              <a:rPr lang="zh-CN" altLang="en-US" sz="1800" dirty="0" smtClean="0"/>
              <a:t>的</a:t>
            </a:r>
            <a:r>
              <a:rPr lang="en-US" altLang="zh-CN" sz="1800" dirty="0" smtClean="0"/>
              <a:t>y</a:t>
            </a:r>
            <a:r>
              <a:rPr lang="zh-CN" altLang="en-US" sz="1800" dirty="0" smtClean="0"/>
              <a:t>次幂</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3" name="Rectangle 3"/>
          <p:cNvSpPr>
            <a:spLocks noGrp="1" noChangeArrowheads="1"/>
          </p:cNvSpPr>
          <p:nvPr>
            <p:ph type="body" idx="1"/>
          </p:nvPr>
        </p:nvSpPr>
        <p:spPr>
          <a:xfrm>
            <a:off x="395288" y="409575"/>
            <a:ext cx="8496300" cy="6332538"/>
          </a:xfrm>
        </p:spPr>
        <p:txBody>
          <a:bodyPr>
            <a:normAutofit/>
          </a:bodyPr>
          <a:lstStyle/>
          <a:p>
            <a:pPr eaLnBrk="1" hangingPunct="1">
              <a:lnSpc>
                <a:spcPct val="90000"/>
              </a:lnSpc>
              <a:defRPr/>
            </a:pPr>
            <a:r>
              <a:rPr lang="zh-CN" altLang="en-US" sz="2800" dirty="0" smtClean="0"/>
              <a:t>下面是在标准库的头文件</a:t>
            </a:r>
            <a:r>
              <a:rPr lang="en-US" altLang="zh-CN" sz="2800" dirty="0" err="1" smtClean="0"/>
              <a:t>cstdlib</a:t>
            </a:r>
            <a:r>
              <a:rPr lang="zh-CN" altLang="en-US" sz="2800" dirty="0" smtClean="0"/>
              <a:t>（或</a:t>
            </a:r>
            <a:r>
              <a:rPr lang="en-US" altLang="zh-CN" sz="2800" dirty="0" err="1" smtClean="0"/>
              <a:t>stdlib.h</a:t>
            </a:r>
            <a:r>
              <a:rPr lang="zh-CN" altLang="en-US" sz="2800" dirty="0" smtClean="0"/>
              <a:t>）中声明的一些函数：</a:t>
            </a:r>
          </a:p>
          <a:p>
            <a:pPr lvl="1" eaLnBrk="1" hangingPunct="1">
              <a:lnSpc>
                <a:spcPct val="90000"/>
              </a:lnSpc>
              <a:defRPr/>
            </a:pPr>
            <a:r>
              <a:rPr lang="en-US" altLang="zh-CN" sz="2400" dirty="0" err="1" smtClean="0"/>
              <a:t>int</a:t>
            </a:r>
            <a:r>
              <a:rPr lang="en-US" altLang="zh-CN" sz="2400" dirty="0" smtClean="0"/>
              <a:t> abs( </a:t>
            </a:r>
            <a:r>
              <a:rPr lang="en-US" altLang="zh-CN" sz="2400" dirty="0" err="1" smtClean="0"/>
              <a:t>int</a:t>
            </a:r>
            <a:r>
              <a:rPr lang="en-US" altLang="zh-CN" sz="2400" dirty="0" smtClean="0"/>
              <a:t> n );  //</a:t>
            </a:r>
            <a:r>
              <a:rPr lang="en-US" altLang="zh-CN" sz="2400" dirty="0" err="1" smtClean="0"/>
              <a:t>int</a:t>
            </a:r>
            <a:r>
              <a:rPr lang="zh-CN" altLang="en-US" sz="2400" dirty="0" smtClean="0"/>
              <a:t>型的绝对值</a:t>
            </a:r>
          </a:p>
          <a:p>
            <a:pPr lvl="1" eaLnBrk="1" hangingPunct="1">
              <a:lnSpc>
                <a:spcPct val="90000"/>
              </a:lnSpc>
              <a:defRPr/>
            </a:pPr>
            <a:r>
              <a:rPr lang="en-US" altLang="zh-CN" sz="2400" dirty="0" smtClean="0"/>
              <a:t>long labs( long n );  //long </a:t>
            </a:r>
            <a:r>
              <a:rPr lang="en-US" altLang="zh-CN" sz="2400" dirty="0" err="1" smtClean="0"/>
              <a:t>int</a:t>
            </a:r>
            <a:r>
              <a:rPr lang="zh-CN" altLang="en-US" sz="2400" dirty="0" smtClean="0"/>
              <a:t>型的绝对值</a:t>
            </a:r>
          </a:p>
          <a:p>
            <a:pPr lvl="1" eaLnBrk="1" hangingPunct="1">
              <a:lnSpc>
                <a:spcPct val="90000"/>
              </a:lnSpc>
              <a:defRPr/>
            </a:pPr>
            <a:r>
              <a:rPr lang="en-US" altLang="zh-CN" sz="2400" dirty="0" err="1" smtClean="0"/>
              <a:t>int</a:t>
            </a:r>
            <a:r>
              <a:rPr lang="en-US" altLang="zh-CN" sz="2400" dirty="0" smtClean="0"/>
              <a:t> rand( ); //</a:t>
            </a:r>
            <a:r>
              <a:rPr lang="zh-CN" altLang="en-US" sz="2400" dirty="0" smtClean="0"/>
              <a:t>生成一个伪随机数</a:t>
            </a:r>
          </a:p>
          <a:p>
            <a:pPr lvl="1" eaLnBrk="1" hangingPunct="1">
              <a:lnSpc>
                <a:spcPct val="90000"/>
              </a:lnSpc>
              <a:defRPr/>
            </a:pPr>
            <a:r>
              <a:rPr lang="en-US" altLang="zh-CN" sz="2400" dirty="0" smtClean="0"/>
              <a:t>void </a:t>
            </a:r>
            <a:r>
              <a:rPr lang="en-US" altLang="zh-CN" sz="2400" dirty="0" err="1" smtClean="0"/>
              <a:t>srand</a:t>
            </a:r>
            <a:r>
              <a:rPr lang="en-US" altLang="zh-CN" sz="2400" dirty="0" smtClean="0"/>
              <a:t>( unsigned </a:t>
            </a:r>
            <a:r>
              <a:rPr lang="en-US" altLang="zh-CN" sz="2400" dirty="0" err="1" smtClean="0"/>
              <a:t>int</a:t>
            </a:r>
            <a:r>
              <a:rPr lang="en-US" altLang="zh-CN" sz="2400" dirty="0" smtClean="0"/>
              <a:t> seed ); //</a:t>
            </a:r>
            <a:r>
              <a:rPr lang="zh-CN" altLang="en-US" sz="2400" dirty="0" smtClean="0"/>
              <a:t>为</a:t>
            </a:r>
            <a:r>
              <a:rPr lang="en-US" altLang="zh-CN" sz="2400" dirty="0" smtClean="0"/>
              <a:t>rand</a:t>
            </a:r>
            <a:r>
              <a:rPr lang="zh-CN" altLang="en-US" sz="2400" dirty="0" smtClean="0"/>
              <a:t>设置</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种子</a:t>
            </a:r>
            <a:r>
              <a:rPr lang="en-US" altLang="zh-CN" sz="2400" dirty="0" smtClean="0"/>
              <a:t>"</a:t>
            </a:r>
            <a:r>
              <a:rPr lang="zh-CN" altLang="en-US" sz="2400" dirty="0" smtClean="0"/>
              <a:t>的值</a:t>
            </a:r>
          </a:p>
          <a:p>
            <a:pPr lvl="1" eaLnBrk="1" hangingPunct="1">
              <a:lnSpc>
                <a:spcPct val="90000"/>
              </a:lnSpc>
              <a:defRPr/>
            </a:pPr>
            <a:r>
              <a:rPr lang="en-US" altLang="zh-CN" sz="2400" dirty="0" smtClean="0"/>
              <a:t>void exit( </a:t>
            </a:r>
            <a:r>
              <a:rPr lang="en-US" altLang="zh-CN" sz="2400" dirty="0" err="1" smtClean="0"/>
              <a:t>int</a:t>
            </a:r>
            <a:r>
              <a:rPr lang="en-US" altLang="zh-CN" sz="2400" dirty="0" smtClean="0"/>
              <a:t> status ); //</a:t>
            </a:r>
            <a:r>
              <a:rPr lang="zh-CN" altLang="en-US" sz="2400" dirty="0" smtClean="0"/>
              <a:t>终止整个</a:t>
            </a:r>
            <a:r>
              <a:rPr lang="en-US" altLang="zh-CN" sz="2400" dirty="0" smtClean="0"/>
              <a:t>C++</a:t>
            </a:r>
            <a:r>
              <a:rPr lang="zh-CN" altLang="en-US" sz="2400" dirty="0" smtClean="0"/>
              <a:t>程序的</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执行，</a:t>
            </a:r>
            <a:r>
              <a:rPr lang="en-US" altLang="zh-CN" sz="2400" dirty="0" smtClean="0"/>
              <a:t>status</a:t>
            </a:r>
            <a:r>
              <a:rPr lang="zh-CN" altLang="en-US" sz="2400" dirty="0" smtClean="0"/>
              <a:t>用于指出终止的原因，</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一般来说，</a:t>
            </a:r>
            <a:r>
              <a:rPr lang="en-US" altLang="zh-CN" sz="2400" dirty="0" smtClean="0"/>
              <a:t>status</a:t>
            </a:r>
            <a:r>
              <a:rPr lang="zh-CN" altLang="en-US" sz="2400" dirty="0" smtClean="0"/>
              <a:t>取</a:t>
            </a:r>
            <a:r>
              <a:rPr lang="en-US" altLang="zh-CN" sz="2400" dirty="0" smtClean="0"/>
              <a:t>0</a:t>
            </a:r>
            <a:r>
              <a:rPr lang="zh-CN" altLang="en-US" sz="2400" dirty="0" smtClean="0"/>
              <a:t>表示程序正常终止</a:t>
            </a:r>
          </a:p>
          <a:p>
            <a:pPr lvl="1" eaLnBrk="1" hangingPunct="1">
              <a:lnSpc>
                <a:spcPct val="90000"/>
              </a:lnSpc>
              <a:defRPr/>
            </a:pPr>
            <a:r>
              <a:rPr lang="en-US" altLang="zh-CN" sz="2400" dirty="0" smtClean="0"/>
              <a:t>void abort( ); //</a:t>
            </a:r>
            <a:r>
              <a:rPr lang="zh-CN" altLang="en-US" sz="2400" dirty="0" smtClean="0"/>
              <a:t>终止整个</a:t>
            </a:r>
            <a:r>
              <a:rPr lang="en-US" altLang="zh-CN" sz="2400" dirty="0" smtClean="0"/>
              <a:t>C++</a:t>
            </a:r>
            <a:r>
              <a:rPr lang="zh-CN" altLang="en-US" sz="2400" dirty="0" smtClean="0"/>
              <a:t>程序的执行，</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它与</a:t>
            </a:r>
            <a:r>
              <a:rPr lang="en-US" altLang="zh-CN" sz="2400" dirty="0" smtClean="0"/>
              <a:t>exit</a:t>
            </a:r>
            <a:r>
              <a:rPr lang="zh-CN" altLang="en-US" sz="2400" dirty="0" smtClean="0"/>
              <a:t>的主要区别是：它不做</a:t>
            </a:r>
            <a:r>
              <a:rPr lang="zh-CN" altLang="en-US" sz="2400" dirty="0" smtClean="0">
                <a:latin typeface="Arial"/>
              </a:rPr>
              <a:t>“</a:t>
            </a:r>
            <a:r>
              <a:rPr lang="zh-CN" altLang="en-US" sz="2400" dirty="0" smtClean="0"/>
              <a:t>关闭文件</a:t>
            </a:r>
            <a:r>
              <a:rPr lang="zh-CN" altLang="en-US" sz="2400" dirty="0" smtClean="0">
                <a:latin typeface="Arial"/>
              </a:rPr>
              <a:t>”</a:t>
            </a:r>
            <a:r>
              <a:rPr lang="zh-CN" altLang="en-US" sz="2400" dirty="0" smtClean="0"/>
              <a:t>等</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一些</a:t>
            </a:r>
            <a:r>
              <a:rPr lang="zh-CN" altLang="en-US" sz="2400" dirty="0" smtClean="0">
                <a:latin typeface="Arial"/>
              </a:rPr>
              <a:t>“</a:t>
            </a:r>
            <a:r>
              <a:rPr lang="zh-CN" altLang="en-US" sz="2400" dirty="0" smtClean="0"/>
              <a:t>善后</a:t>
            </a:r>
            <a:r>
              <a:rPr lang="zh-CN" altLang="en-US" sz="2400" dirty="0" smtClean="0">
                <a:latin typeface="Arial"/>
              </a:rPr>
              <a:t>”</a:t>
            </a:r>
            <a:r>
              <a:rPr lang="zh-CN" altLang="en-US" sz="2400" dirty="0" smtClean="0"/>
              <a:t>处理工作，这将会使得程序写到文件</a:t>
            </a:r>
          </a:p>
          <a:p>
            <a:pPr lvl="1" eaLnBrk="1" hangingPunct="1">
              <a:lnSpc>
                <a:spcPct val="90000"/>
              </a:lnSpc>
              <a:buFontTx/>
              <a:buNone/>
              <a:defRPr/>
            </a:pPr>
            <a:r>
              <a:rPr lang="zh-CN" altLang="en-US" sz="2400" dirty="0" smtClean="0"/>
              <a:t>       </a:t>
            </a:r>
            <a:r>
              <a:rPr lang="en-US" altLang="zh-CN" sz="2400" dirty="0" smtClean="0"/>
              <a:t>//</a:t>
            </a:r>
            <a:r>
              <a:rPr lang="zh-CN" altLang="en-US" sz="2400" dirty="0" smtClean="0"/>
              <a:t>中的一些数据丢失！</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7" name="Rectangle 3"/>
          <p:cNvSpPr>
            <a:spLocks noGrp="1" noChangeArrowheads="1"/>
          </p:cNvSpPr>
          <p:nvPr>
            <p:ph type="body" idx="1"/>
          </p:nvPr>
        </p:nvSpPr>
        <p:spPr>
          <a:xfrm>
            <a:off x="395288" y="406400"/>
            <a:ext cx="8229600" cy="6335713"/>
          </a:xfrm>
        </p:spPr>
        <p:txBody>
          <a:bodyPr/>
          <a:lstStyle/>
          <a:p>
            <a:pPr eaLnBrk="1" hangingPunct="1">
              <a:lnSpc>
                <a:spcPct val="90000"/>
              </a:lnSpc>
              <a:defRPr/>
            </a:pPr>
            <a:r>
              <a:rPr lang="zh-CN" altLang="en-US" sz="2800" dirty="0" smtClean="0"/>
              <a:t>下面是在标准库的头文件</a:t>
            </a:r>
            <a:r>
              <a:rPr lang="en-US" altLang="zh-CN" sz="2800" dirty="0" err="1" smtClean="0"/>
              <a:t>cctype</a:t>
            </a:r>
            <a:r>
              <a:rPr lang="zh-CN" altLang="en-US" sz="2800" dirty="0" smtClean="0"/>
              <a:t>（或</a:t>
            </a:r>
            <a:r>
              <a:rPr lang="en-US" altLang="zh-CN" sz="2800" dirty="0" err="1" smtClean="0"/>
              <a:t>ctype.h</a:t>
            </a:r>
            <a:r>
              <a:rPr lang="zh-CN" altLang="en-US" sz="2800" dirty="0" smtClean="0"/>
              <a:t>）中声明的一些函数：</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isdigit</a:t>
            </a:r>
            <a:r>
              <a:rPr lang="en-US" altLang="zh-CN" sz="2400" dirty="0" smtClean="0"/>
              <a:t>( </a:t>
            </a:r>
            <a:r>
              <a:rPr lang="en-US" altLang="zh-CN" sz="2400" dirty="0" err="1" smtClean="0"/>
              <a:t>int</a:t>
            </a:r>
            <a:r>
              <a:rPr lang="en-US" altLang="zh-CN" sz="2400" dirty="0" smtClean="0"/>
              <a:t> c ); //</a:t>
            </a:r>
            <a:r>
              <a:rPr lang="zh-CN" altLang="en-US" sz="2400" dirty="0" smtClean="0"/>
              <a:t>判断</a:t>
            </a:r>
            <a:r>
              <a:rPr lang="en-US" altLang="zh-CN" sz="2400" dirty="0" smtClean="0"/>
              <a:t>c</a:t>
            </a:r>
            <a:r>
              <a:rPr lang="zh-CN" altLang="en-US" sz="2400" dirty="0" smtClean="0"/>
              <a:t>是否为数字，返回非零：是，返回</a:t>
            </a:r>
            <a:r>
              <a:rPr lang="en-US" altLang="zh-CN" sz="2400" dirty="0" smtClean="0"/>
              <a:t>0</a:t>
            </a:r>
            <a:r>
              <a:rPr lang="zh-CN" altLang="en-US" sz="2400" dirty="0" smtClean="0"/>
              <a:t>：不是</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isalpha</a:t>
            </a:r>
            <a:r>
              <a:rPr lang="en-US" altLang="zh-CN" sz="2400" dirty="0" smtClean="0"/>
              <a:t>( </a:t>
            </a:r>
            <a:r>
              <a:rPr lang="en-US" altLang="zh-CN" sz="2400" dirty="0" err="1" smtClean="0"/>
              <a:t>int</a:t>
            </a:r>
            <a:r>
              <a:rPr lang="en-US" altLang="zh-CN" sz="2400" dirty="0" smtClean="0"/>
              <a:t> c ); //</a:t>
            </a:r>
            <a:r>
              <a:rPr lang="zh-CN" altLang="en-US" sz="2400" dirty="0" smtClean="0"/>
              <a:t>判断</a:t>
            </a:r>
            <a:r>
              <a:rPr lang="en-US" altLang="zh-CN" sz="2400" dirty="0" smtClean="0"/>
              <a:t>c</a:t>
            </a:r>
            <a:r>
              <a:rPr lang="zh-CN" altLang="en-US" sz="2400" dirty="0" smtClean="0"/>
              <a:t>是否为字母，返回非零：是，返回</a:t>
            </a:r>
            <a:r>
              <a:rPr lang="en-US" altLang="zh-CN" sz="2400" dirty="0" smtClean="0"/>
              <a:t>0</a:t>
            </a:r>
            <a:r>
              <a:rPr lang="zh-CN" altLang="en-US" sz="2400" dirty="0" smtClean="0"/>
              <a:t>：不是 </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isalnum</a:t>
            </a:r>
            <a:r>
              <a:rPr lang="en-US" altLang="zh-CN" sz="2400" dirty="0" smtClean="0"/>
              <a:t>( </a:t>
            </a:r>
            <a:r>
              <a:rPr lang="en-US" altLang="zh-CN" sz="2400" dirty="0" err="1" smtClean="0"/>
              <a:t>int</a:t>
            </a:r>
            <a:r>
              <a:rPr lang="en-US" altLang="zh-CN" sz="2400" dirty="0" smtClean="0"/>
              <a:t> c ); //</a:t>
            </a:r>
            <a:r>
              <a:rPr lang="zh-CN" altLang="en-US" sz="2400" dirty="0" smtClean="0"/>
              <a:t>判断</a:t>
            </a:r>
            <a:r>
              <a:rPr lang="en-US" altLang="zh-CN" sz="2400" dirty="0" smtClean="0"/>
              <a:t>c</a:t>
            </a:r>
            <a:r>
              <a:rPr lang="zh-CN" altLang="en-US" sz="2400" dirty="0" smtClean="0"/>
              <a:t>是否为字母或数字，返回非零：是，返回</a:t>
            </a:r>
            <a:r>
              <a:rPr lang="en-US" altLang="zh-CN" sz="2400" dirty="0" smtClean="0"/>
              <a:t>0</a:t>
            </a:r>
            <a:r>
              <a:rPr lang="zh-CN" altLang="en-US" sz="2400" dirty="0" smtClean="0"/>
              <a:t>：不是</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isupper</a:t>
            </a:r>
            <a:r>
              <a:rPr lang="en-US" altLang="zh-CN" sz="2400" dirty="0" smtClean="0"/>
              <a:t>( </a:t>
            </a:r>
            <a:r>
              <a:rPr lang="en-US" altLang="zh-CN" sz="2400" dirty="0" err="1" smtClean="0"/>
              <a:t>int</a:t>
            </a:r>
            <a:r>
              <a:rPr lang="en-US" altLang="zh-CN" sz="2400" dirty="0" smtClean="0"/>
              <a:t> c ); //</a:t>
            </a:r>
            <a:r>
              <a:rPr lang="zh-CN" altLang="en-US" sz="2400" dirty="0" smtClean="0"/>
              <a:t>判断</a:t>
            </a:r>
            <a:r>
              <a:rPr lang="en-US" altLang="zh-CN" sz="2400" dirty="0" smtClean="0"/>
              <a:t>c</a:t>
            </a:r>
            <a:r>
              <a:rPr lang="zh-CN" altLang="en-US" sz="2400" dirty="0" smtClean="0"/>
              <a:t>是否为大写字母，返回非零：是，返回</a:t>
            </a:r>
            <a:r>
              <a:rPr lang="en-US" altLang="zh-CN" sz="2400" dirty="0" smtClean="0"/>
              <a:t>0</a:t>
            </a:r>
            <a:r>
              <a:rPr lang="zh-CN" altLang="en-US" sz="2400" dirty="0" smtClean="0"/>
              <a:t>：不是</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islower</a:t>
            </a:r>
            <a:r>
              <a:rPr lang="en-US" altLang="zh-CN" sz="2400" dirty="0" smtClean="0"/>
              <a:t>( </a:t>
            </a:r>
            <a:r>
              <a:rPr lang="en-US" altLang="zh-CN" sz="2400" dirty="0" err="1" smtClean="0"/>
              <a:t>int</a:t>
            </a:r>
            <a:r>
              <a:rPr lang="en-US" altLang="zh-CN" sz="2400" dirty="0" smtClean="0"/>
              <a:t> c ); //</a:t>
            </a:r>
            <a:r>
              <a:rPr lang="zh-CN" altLang="en-US" sz="2400" dirty="0" smtClean="0"/>
              <a:t>判断</a:t>
            </a:r>
            <a:r>
              <a:rPr lang="en-US" altLang="zh-CN" sz="2400" dirty="0" smtClean="0"/>
              <a:t>c</a:t>
            </a:r>
            <a:r>
              <a:rPr lang="zh-CN" altLang="en-US" sz="2400" dirty="0" smtClean="0"/>
              <a:t>是否为小写字母，返回非零：是，返回</a:t>
            </a:r>
            <a:r>
              <a:rPr lang="en-US" altLang="zh-CN" sz="2400" dirty="0" smtClean="0"/>
              <a:t>0</a:t>
            </a:r>
            <a:r>
              <a:rPr lang="zh-CN" altLang="en-US" sz="2400" dirty="0" smtClean="0"/>
              <a:t>：不是</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tolower</a:t>
            </a:r>
            <a:r>
              <a:rPr lang="en-US" altLang="zh-CN" sz="2400" dirty="0" smtClean="0"/>
              <a:t>( </a:t>
            </a:r>
            <a:r>
              <a:rPr lang="en-US" altLang="zh-CN" sz="2400" dirty="0" err="1" smtClean="0"/>
              <a:t>int</a:t>
            </a:r>
            <a:r>
              <a:rPr lang="en-US" altLang="zh-CN" sz="2400" dirty="0" smtClean="0"/>
              <a:t> c ); //</a:t>
            </a:r>
            <a:r>
              <a:rPr lang="zh-CN" altLang="en-US" sz="2400" dirty="0" smtClean="0"/>
              <a:t>如果</a:t>
            </a:r>
            <a:r>
              <a:rPr lang="en-US" altLang="zh-CN" sz="2400" dirty="0" smtClean="0"/>
              <a:t>c</a:t>
            </a:r>
            <a:r>
              <a:rPr lang="zh-CN" altLang="en-US" sz="2400" dirty="0" smtClean="0"/>
              <a:t>是大写字母，则返回相应的小写字母，否则返回</a:t>
            </a:r>
            <a:r>
              <a:rPr lang="en-US" altLang="zh-CN" sz="2400" dirty="0" smtClean="0"/>
              <a:t>c</a:t>
            </a:r>
          </a:p>
          <a:p>
            <a:pPr lvl="1" eaLnBrk="1" hangingPunct="1">
              <a:lnSpc>
                <a:spcPct val="90000"/>
              </a:lnSpc>
              <a:defRPr/>
            </a:pPr>
            <a:r>
              <a:rPr lang="en-US" altLang="zh-CN" sz="2400" dirty="0" err="1" smtClean="0"/>
              <a:t>int</a:t>
            </a:r>
            <a:r>
              <a:rPr lang="en-US" altLang="zh-CN" sz="2400" dirty="0" smtClean="0"/>
              <a:t> </a:t>
            </a:r>
            <a:r>
              <a:rPr lang="en-US" altLang="zh-CN" sz="2400" dirty="0" err="1" smtClean="0"/>
              <a:t>toupper</a:t>
            </a:r>
            <a:r>
              <a:rPr lang="en-US" altLang="zh-CN" sz="2400" dirty="0" smtClean="0"/>
              <a:t>( </a:t>
            </a:r>
            <a:r>
              <a:rPr lang="en-US" altLang="zh-CN" sz="2400" dirty="0" err="1" smtClean="0"/>
              <a:t>int</a:t>
            </a:r>
            <a:r>
              <a:rPr lang="en-US" altLang="zh-CN" sz="2400" dirty="0" smtClean="0"/>
              <a:t> c ); //</a:t>
            </a:r>
            <a:r>
              <a:rPr lang="zh-CN" altLang="en-US" sz="2400" dirty="0" smtClean="0"/>
              <a:t>如果</a:t>
            </a:r>
            <a:r>
              <a:rPr lang="en-US" altLang="zh-CN" sz="2400" dirty="0" smtClean="0"/>
              <a:t>c</a:t>
            </a:r>
            <a:r>
              <a:rPr lang="zh-CN" altLang="en-US" sz="2400" dirty="0" smtClean="0"/>
              <a:t>是小写字母，则返回相应的大写字母，否则返回</a:t>
            </a:r>
            <a:r>
              <a:rPr lang="en-US" altLang="zh-CN" sz="2400" dirty="0" smtClean="0"/>
              <a:t>c</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pPr eaLnBrk="1" hangingPunct="1">
              <a:defRPr/>
            </a:pPr>
            <a:r>
              <a:rPr lang="zh-CN" altLang="en-US" smtClean="0"/>
              <a:t>子程序</a:t>
            </a:r>
          </a:p>
        </p:txBody>
      </p:sp>
      <p:sp>
        <p:nvSpPr>
          <p:cNvPr id="229379" name="Rectangle 3"/>
          <p:cNvSpPr>
            <a:spLocks noGrp="1" noChangeArrowheads="1"/>
          </p:cNvSpPr>
          <p:nvPr>
            <p:ph type="body" idx="1"/>
          </p:nvPr>
        </p:nvSpPr>
        <p:spPr>
          <a:xfrm>
            <a:off x="457200" y="1600200"/>
            <a:ext cx="8435975" cy="4565650"/>
          </a:xfrm>
        </p:spPr>
        <p:txBody>
          <a:bodyPr/>
          <a:lstStyle/>
          <a:p>
            <a:pPr eaLnBrk="1" hangingPunct="1">
              <a:defRPr/>
            </a:pPr>
            <a:r>
              <a:rPr lang="zh-CN" altLang="en-US" smtClean="0">
                <a:solidFill>
                  <a:schemeClr val="folHlink"/>
                </a:solidFill>
              </a:rPr>
              <a:t>子程序</a:t>
            </a:r>
            <a:r>
              <a:rPr lang="zh-CN" altLang="en-US" smtClean="0"/>
              <a:t>是取了名的一段程序代码，在程序中通过名字来使用（调用）它们。</a:t>
            </a:r>
          </a:p>
          <a:p>
            <a:pPr eaLnBrk="1" hangingPunct="1">
              <a:defRPr/>
            </a:pPr>
            <a:r>
              <a:rPr lang="zh-CN" altLang="en-US" smtClean="0"/>
              <a:t>子程序的作用：</a:t>
            </a:r>
          </a:p>
          <a:p>
            <a:pPr lvl="1" eaLnBrk="1" hangingPunct="1">
              <a:defRPr/>
            </a:pPr>
            <a:r>
              <a:rPr lang="zh-CN" altLang="en-US" smtClean="0"/>
              <a:t>减少重复代码，节省劳动力</a:t>
            </a:r>
          </a:p>
          <a:p>
            <a:pPr lvl="1" eaLnBrk="1" hangingPunct="1">
              <a:defRPr/>
            </a:pPr>
            <a:r>
              <a:rPr lang="zh-CN" altLang="en-US" smtClean="0"/>
              <a:t>实现</a:t>
            </a:r>
            <a:r>
              <a:rPr lang="zh-CN" altLang="en-US" smtClean="0">
                <a:solidFill>
                  <a:schemeClr val="folHlink"/>
                </a:solidFill>
              </a:rPr>
              <a:t>过程抽象</a:t>
            </a:r>
            <a:endParaRPr lang="zh-CN" altLang="en-US" smtClean="0"/>
          </a:p>
          <a:p>
            <a:pPr lvl="1" eaLnBrk="1" hangingPunct="1">
              <a:defRPr/>
            </a:pPr>
            <a:r>
              <a:rPr lang="zh-CN" altLang="en-US" smtClean="0"/>
              <a:t>封装和信息隐藏的作用 </a:t>
            </a:r>
          </a:p>
          <a:p>
            <a:pPr lvl="1" eaLnBrk="1" hangingPunct="1">
              <a:defRPr/>
            </a:pPr>
            <a:r>
              <a:rPr lang="zh-CN" altLang="en-US" smtClean="0"/>
              <a:t>语言功能的扩充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pPr eaLnBrk="1" hangingPunct="1">
              <a:defRPr/>
            </a:pPr>
            <a:r>
              <a:rPr lang="zh-CN" altLang="en-US" smtClean="0"/>
              <a:t>子程序之间的数据传递</a:t>
            </a:r>
          </a:p>
        </p:txBody>
      </p:sp>
      <p:sp>
        <p:nvSpPr>
          <p:cNvPr id="299011" name="Rectangle 3"/>
          <p:cNvSpPr>
            <a:spLocks noGrp="1" noChangeArrowheads="1"/>
          </p:cNvSpPr>
          <p:nvPr>
            <p:ph type="body" idx="1"/>
          </p:nvPr>
        </p:nvSpPr>
        <p:spPr>
          <a:xfrm>
            <a:off x="457200" y="1628775"/>
            <a:ext cx="8229600" cy="5113338"/>
          </a:xfrm>
        </p:spPr>
        <p:txBody>
          <a:bodyPr/>
          <a:lstStyle/>
          <a:p>
            <a:pPr eaLnBrk="1" hangingPunct="1">
              <a:defRPr/>
            </a:pPr>
            <a:r>
              <a:rPr lang="zh-CN" altLang="en-US" sz="2800" dirty="0" smtClean="0"/>
              <a:t>一个子程序所需要的数据往往要从调用者（也是一个子程序）那里获得，计算结果也需要返回给调用者。</a:t>
            </a:r>
          </a:p>
          <a:p>
            <a:pPr eaLnBrk="1" hangingPunct="1">
              <a:defRPr/>
            </a:pPr>
            <a:r>
              <a:rPr lang="zh-CN" altLang="en-US" sz="2800" dirty="0" smtClean="0"/>
              <a:t>子程序之间的数据传递方式：</a:t>
            </a:r>
          </a:p>
          <a:p>
            <a:pPr lvl="1" eaLnBrk="1" hangingPunct="1">
              <a:defRPr/>
            </a:pPr>
            <a:r>
              <a:rPr lang="zh-CN" altLang="en-US" sz="2400" dirty="0" smtClean="0"/>
              <a:t>全局变量：所有子程序都能访问到的变量。（</a:t>
            </a:r>
            <a:r>
              <a:rPr lang="zh-CN" altLang="en-US" sz="2400" dirty="0" smtClean="0">
                <a:solidFill>
                  <a:schemeClr val="folHlink"/>
                </a:solidFill>
              </a:rPr>
              <a:t>不好</a:t>
            </a:r>
            <a:r>
              <a:rPr lang="en-US" altLang="zh-CN" sz="2400" dirty="0" smtClean="0">
                <a:solidFill>
                  <a:schemeClr val="folHlink"/>
                </a:solidFill>
              </a:rPr>
              <a:t>!</a:t>
            </a:r>
            <a:r>
              <a:rPr lang="zh-CN" altLang="en-US" sz="2400" dirty="0" smtClean="0"/>
              <a:t>）</a:t>
            </a:r>
          </a:p>
          <a:p>
            <a:pPr lvl="1" eaLnBrk="1" hangingPunct="1">
              <a:defRPr/>
            </a:pPr>
            <a:r>
              <a:rPr lang="zh-CN" altLang="en-US" sz="2400" dirty="0" smtClean="0"/>
              <a:t>参数：</a:t>
            </a:r>
          </a:p>
          <a:p>
            <a:pPr lvl="2" eaLnBrk="1" hangingPunct="1">
              <a:defRPr/>
            </a:pPr>
            <a:r>
              <a:rPr lang="zh-CN" altLang="en-US" sz="2000" dirty="0" smtClean="0">
                <a:solidFill>
                  <a:schemeClr val="folHlink"/>
                </a:solidFill>
              </a:rPr>
              <a:t>形式参数</a:t>
            </a:r>
            <a:r>
              <a:rPr lang="zh-CN" altLang="en-US" sz="2000" dirty="0" smtClean="0"/>
              <a:t>（形参）：</a:t>
            </a:r>
            <a:r>
              <a:rPr lang="zh-CN" altLang="en-US" sz="2000" dirty="0"/>
              <a:t>用于被调用者接受</a:t>
            </a:r>
            <a:r>
              <a:rPr lang="zh-CN" altLang="en-US" sz="2000" dirty="0" smtClean="0"/>
              <a:t>数据</a:t>
            </a:r>
          </a:p>
          <a:p>
            <a:pPr lvl="2" eaLnBrk="1" hangingPunct="1">
              <a:defRPr/>
            </a:pPr>
            <a:r>
              <a:rPr lang="zh-CN" altLang="en-US" sz="2000" dirty="0" smtClean="0">
                <a:solidFill>
                  <a:schemeClr val="folHlink"/>
                </a:solidFill>
              </a:rPr>
              <a:t>实在参数</a:t>
            </a:r>
            <a:r>
              <a:rPr lang="zh-CN" altLang="en-US" sz="2000" dirty="0" smtClean="0"/>
              <a:t>（实参）：</a:t>
            </a:r>
            <a:r>
              <a:rPr lang="zh-CN" altLang="en-US" sz="2000" dirty="0"/>
              <a:t>用于调用者提供</a:t>
            </a:r>
            <a:r>
              <a:rPr lang="zh-CN" altLang="en-US" sz="2000" dirty="0" smtClean="0"/>
              <a:t>数据</a:t>
            </a:r>
          </a:p>
          <a:p>
            <a:pPr lvl="2" eaLnBrk="1" hangingPunct="1">
              <a:defRPr/>
            </a:pPr>
            <a:r>
              <a:rPr lang="zh-CN" altLang="en-US" sz="2000" dirty="0" smtClean="0">
                <a:solidFill>
                  <a:schemeClr val="folHlink"/>
                </a:solidFill>
              </a:rPr>
              <a:t>值传递</a:t>
            </a:r>
            <a:r>
              <a:rPr lang="zh-CN" altLang="en-US" sz="2000" dirty="0" smtClean="0"/>
              <a:t>：把实参的值复制一份给形参。</a:t>
            </a:r>
          </a:p>
          <a:p>
            <a:pPr lvl="2" eaLnBrk="1" hangingPunct="1">
              <a:defRPr/>
            </a:pPr>
            <a:r>
              <a:rPr lang="zh-CN" altLang="en-US" sz="2000" dirty="0" smtClean="0">
                <a:solidFill>
                  <a:schemeClr val="folHlink"/>
                </a:solidFill>
              </a:rPr>
              <a:t>地址</a:t>
            </a:r>
            <a:r>
              <a:rPr lang="zh-CN" altLang="en-US" sz="2000" dirty="0" smtClean="0"/>
              <a:t>或</a:t>
            </a:r>
            <a:r>
              <a:rPr lang="zh-CN" altLang="en-US" sz="2000" dirty="0" smtClean="0">
                <a:solidFill>
                  <a:schemeClr val="folHlink"/>
                </a:solidFill>
              </a:rPr>
              <a:t>引用</a:t>
            </a:r>
            <a:r>
              <a:rPr lang="zh-CN" altLang="en-US" sz="2000" dirty="0" smtClean="0"/>
              <a:t>传递：把实参的地址传给形参。</a:t>
            </a:r>
          </a:p>
          <a:p>
            <a:pPr lvl="1" eaLnBrk="1" hangingPunct="1">
              <a:defRPr/>
            </a:pPr>
            <a:r>
              <a:rPr lang="zh-CN" altLang="en-US" sz="2400" dirty="0" smtClean="0"/>
              <a:t>返回值机制：返回计算结果。</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52400"/>
            <a:ext cx="7772400" cy="973138"/>
          </a:xfrm>
        </p:spPr>
        <p:txBody>
          <a:bodyPr/>
          <a:lstStyle/>
          <a:p>
            <a:pPr eaLnBrk="1" hangingPunct="1">
              <a:defRPr/>
            </a:pPr>
            <a:r>
              <a:rPr lang="en-US" altLang="zh-CN" smtClean="0"/>
              <a:t>C++</a:t>
            </a:r>
            <a:r>
              <a:rPr lang="zh-CN" altLang="en-US" smtClean="0"/>
              <a:t>函数</a:t>
            </a:r>
          </a:p>
        </p:txBody>
      </p:sp>
      <p:sp>
        <p:nvSpPr>
          <p:cNvPr id="5123" name="Rectangle 3"/>
          <p:cNvSpPr>
            <a:spLocks noGrp="1" noChangeArrowheads="1"/>
          </p:cNvSpPr>
          <p:nvPr>
            <p:ph type="body" idx="1"/>
          </p:nvPr>
        </p:nvSpPr>
        <p:spPr>
          <a:xfrm>
            <a:off x="323850" y="1412875"/>
            <a:ext cx="8569325" cy="5445125"/>
          </a:xfrm>
        </p:spPr>
        <p:txBody>
          <a:bodyPr/>
          <a:lstStyle/>
          <a:p>
            <a:pPr eaLnBrk="1" hangingPunct="1">
              <a:defRPr/>
            </a:pPr>
            <a:r>
              <a:rPr lang="en-US" altLang="zh-CN" sz="2800" dirty="0"/>
              <a:t>C++</a:t>
            </a:r>
            <a:r>
              <a:rPr lang="zh-CN" altLang="en-US" sz="2800" dirty="0" smtClean="0">
                <a:solidFill>
                  <a:schemeClr val="folHlink"/>
                </a:solidFill>
              </a:rPr>
              <a:t>函数</a:t>
            </a:r>
            <a:r>
              <a:rPr lang="zh-CN" altLang="en-US" sz="2800" dirty="0" smtClean="0"/>
              <a:t>是用于实现子程序的语言成分。</a:t>
            </a:r>
            <a:endParaRPr lang="en-US" altLang="zh-CN" sz="2800" dirty="0" smtClean="0"/>
          </a:p>
          <a:p>
            <a:pPr eaLnBrk="1" hangingPunct="1">
              <a:defRPr/>
            </a:pPr>
            <a:endParaRPr lang="zh-CN" altLang="en-US" sz="2800" dirty="0" smtClean="0"/>
          </a:p>
          <a:p>
            <a:pPr marL="457200" lvl="1" indent="0" eaLnBrk="1" hangingPunct="1">
              <a:buNone/>
              <a:defRPr/>
            </a:pPr>
            <a:r>
              <a:rPr lang="en-US" altLang="zh-CN" dirty="0" err="1" smtClean="0"/>
              <a:t>int</a:t>
            </a:r>
            <a:r>
              <a:rPr lang="en-US" altLang="zh-CN" dirty="0" smtClean="0"/>
              <a:t> </a:t>
            </a:r>
            <a:r>
              <a:rPr lang="en-US" altLang="zh-CN" dirty="0"/>
              <a:t>factorial(</a:t>
            </a:r>
            <a:r>
              <a:rPr lang="en-US" altLang="zh-CN" dirty="0" err="1"/>
              <a:t>int</a:t>
            </a:r>
            <a:r>
              <a:rPr lang="en-US" altLang="zh-CN" dirty="0"/>
              <a:t> n) //</a:t>
            </a:r>
            <a:r>
              <a:rPr lang="zh-CN" altLang="en-US" dirty="0"/>
              <a:t>求</a:t>
            </a:r>
            <a:r>
              <a:rPr lang="en-US" altLang="zh-CN" dirty="0"/>
              <a:t>n</a:t>
            </a:r>
            <a:r>
              <a:rPr lang="zh-CN" altLang="en-US" dirty="0"/>
              <a:t>的阶乘</a:t>
            </a:r>
          </a:p>
          <a:p>
            <a:pPr marL="457200" lvl="1" indent="0" eaLnBrk="1" hangingPunct="1">
              <a:buNone/>
              <a:defRPr/>
            </a:pPr>
            <a:r>
              <a:rPr lang="en-US" altLang="zh-CN" dirty="0"/>
              <a:t>{	</a:t>
            </a:r>
            <a:r>
              <a:rPr lang="en-US" altLang="zh-CN" dirty="0" err="1"/>
              <a:t>int</a:t>
            </a:r>
            <a:r>
              <a:rPr lang="en-US" altLang="zh-CN" dirty="0"/>
              <a:t> f=1;</a:t>
            </a:r>
          </a:p>
          <a:p>
            <a:pPr marL="457200" lvl="1" indent="0" eaLnBrk="1" hangingPunct="1">
              <a:buNone/>
              <a:defRPr/>
            </a:pPr>
            <a:r>
              <a:rPr lang="en-US" altLang="zh-CN" dirty="0"/>
              <a:t>	for (</a:t>
            </a:r>
            <a:r>
              <a:rPr lang="en-US" altLang="zh-CN" dirty="0" err="1"/>
              <a:t>int</a:t>
            </a:r>
            <a:r>
              <a:rPr lang="en-US" altLang="zh-CN" dirty="0"/>
              <a:t> </a:t>
            </a:r>
            <a:r>
              <a:rPr lang="en-US" altLang="zh-CN" dirty="0" err="1"/>
              <a:t>i</a:t>
            </a:r>
            <a:r>
              <a:rPr lang="en-US" altLang="zh-CN" dirty="0"/>
              <a:t>=2; </a:t>
            </a:r>
            <a:r>
              <a:rPr lang="en-US" altLang="zh-CN" dirty="0" err="1"/>
              <a:t>i</a:t>
            </a:r>
            <a:r>
              <a:rPr lang="en-US" altLang="zh-CN" dirty="0"/>
              <a:t>&lt;=n; </a:t>
            </a:r>
            <a:r>
              <a:rPr lang="en-US" altLang="zh-CN" dirty="0" err="1"/>
              <a:t>i</a:t>
            </a:r>
            <a:r>
              <a:rPr lang="en-US" altLang="zh-CN" dirty="0"/>
              <a:t>++) f *= </a:t>
            </a:r>
            <a:r>
              <a:rPr lang="en-US" altLang="zh-CN" dirty="0" err="1"/>
              <a:t>i</a:t>
            </a:r>
            <a:r>
              <a:rPr lang="en-US" altLang="zh-CN" dirty="0"/>
              <a:t>;</a:t>
            </a:r>
          </a:p>
          <a:p>
            <a:pPr marL="457200" lvl="1" indent="0" eaLnBrk="1" hangingPunct="1">
              <a:buNone/>
              <a:defRPr/>
            </a:pPr>
            <a:r>
              <a:rPr lang="en-US" altLang="zh-CN" dirty="0"/>
              <a:t>	return f;</a:t>
            </a:r>
          </a:p>
          <a:p>
            <a:pPr marL="457200" lvl="1" indent="0" eaLnBrk="1" hangingPunct="1">
              <a:buNone/>
              <a:defRPr/>
            </a:pPr>
            <a:r>
              <a:rPr lang="en-US" altLang="zh-CN" dirty="0"/>
              <a:t>} </a:t>
            </a:r>
            <a:endParaRPr lang="en-US" altLang="zh-CN" dirty="0" smtClean="0"/>
          </a:p>
          <a:p>
            <a:pPr marL="457200" lvl="1" indent="0" eaLnBrk="1" hangingPunct="1">
              <a:buNone/>
              <a:defRPr/>
            </a:pPr>
            <a:r>
              <a:rPr lang="en-US" altLang="zh-CN" dirty="0" smtClean="0"/>
              <a:t>......</a:t>
            </a:r>
          </a:p>
          <a:p>
            <a:pPr marL="457200" lvl="1" indent="0" eaLnBrk="1" hangingPunct="1">
              <a:buNone/>
              <a:defRPr/>
            </a:pPr>
            <a:r>
              <a:rPr lang="en-US" altLang="zh-CN" dirty="0" err="1" smtClean="0"/>
              <a:t>cout</a:t>
            </a:r>
            <a:r>
              <a:rPr lang="en-US" altLang="zh-CN" dirty="0" smtClean="0"/>
              <a:t> &lt;&lt; factorial(4) &lt;&lt; </a:t>
            </a:r>
            <a:r>
              <a:rPr lang="en-US" altLang="zh-CN" dirty="0" err="1" smtClean="0"/>
              <a:t>endl</a:t>
            </a:r>
            <a:r>
              <a:rPr lang="en-US" altLang="zh-CN" dirty="0" smtClean="0"/>
              <a:t>;</a:t>
            </a:r>
            <a:endParaRPr lang="en-US" altLang="zh-CN"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52400"/>
            <a:ext cx="7772400" cy="973138"/>
          </a:xfrm>
        </p:spPr>
        <p:txBody>
          <a:bodyPr/>
          <a:lstStyle/>
          <a:p>
            <a:pPr eaLnBrk="1" hangingPunct="1">
              <a:defRPr/>
            </a:pPr>
            <a:r>
              <a:rPr lang="zh-CN" altLang="en-US" dirty="0" smtClean="0"/>
              <a:t>函数的定义</a:t>
            </a:r>
          </a:p>
        </p:txBody>
      </p:sp>
      <p:sp>
        <p:nvSpPr>
          <p:cNvPr id="5123" name="Rectangle 3"/>
          <p:cNvSpPr>
            <a:spLocks noGrp="1" noChangeArrowheads="1"/>
          </p:cNvSpPr>
          <p:nvPr>
            <p:ph type="body" idx="1"/>
          </p:nvPr>
        </p:nvSpPr>
        <p:spPr>
          <a:xfrm>
            <a:off x="323850" y="1412875"/>
            <a:ext cx="8569325" cy="5328493"/>
          </a:xfrm>
        </p:spPr>
        <p:txBody>
          <a:bodyPr>
            <a:normAutofit/>
          </a:bodyPr>
          <a:lstStyle/>
          <a:p>
            <a:pPr eaLnBrk="1" hangingPunct="1">
              <a:defRPr/>
            </a:pPr>
            <a:r>
              <a:rPr lang="zh-CN" altLang="en-US" sz="2800" dirty="0" smtClean="0">
                <a:latin typeface="宋体" charset="-122"/>
              </a:rPr>
              <a:t>函数的定义格式为：</a:t>
            </a:r>
            <a:endParaRPr lang="zh-CN" altLang="en-US" sz="2800" dirty="0" smtClean="0"/>
          </a:p>
          <a:p>
            <a:pPr lvl="1" eaLnBrk="1" hangingPunct="1">
              <a:lnSpc>
                <a:spcPct val="180000"/>
              </a:lnSpc>
              <a:buFontTx/>
              <a:buNone/>
              <a:defRPr/>
            </a:pPr>
            <a:r>
              <a:rPr lang="zh-CN" altLang="en-US" sz="2000" b="1" dirty="0" smtClean="0">
                <a:latin typeface="Courier New" pitchFamily="49" charset="0"/>
                <a:cs typeface="Courier New" pitchFamily="49" charset="0"/>
              </a:rPr>
              <a:t> </a:t>
            </a:r>
            <a:r>
              <a:rPr lang="en-US" altLang="zh-CN" sz="2400" b="1" dirty="0" smtClean="0">
                <a:latin typeface="Courier New" pitchFamily="49" charset="0"/>
                <a:cs typeface="Courier New" pitchFamily="49" charset="0"/>
              </a:rPr>
              <a:t>&lt;</a:t>
            </a:r>
            <a:r>
              <a:rPr lang="zh-CN" altLang="en-US" sz="2400" b="1" dirty="0" smtClean="0">
                <a:latin typeface="宋体" charset="-122"/>
              </a:rPr>
              <a:t>返回值类型</a:t>
            </a:r>
            <a:r>
              <a:rPr lang="en-US" altLang="zh-CN" sz="2400" b="1" dirty="0" smtClean="0">
                <a:latin typeface="Courier New" pitchFamily="49" charset="0"/>
                <a:cs typeface="Courier New" pitchFamily="49" charset="0"/>
              </a:rPr>
              <a:t>&gt; &lt;</a:t>
            </a:r>
            <a:r>
              <a:rPr lang="zh-CN" altLang="en-US" sz="2400" b="1" dirty="0" smtClean="0">
                <a:latin typeface="宋体" charset="-122"/>
              </a:rPr>
              <a:t>函数名</a:t>
            </a:r>
            <a:r>
              <a:rPr lang="en-US" altLang="zh-CN" sz="2400" b="1" dirty="0" smtClean="0">
                <a:latin typeface="Courier New" pitchFamily="49" charset="0"/>
                <a:cs typeface="Courier New" pitchFamily="49" charset="0"/>
              </a:rPr>
              <a:t>&gt; (&lt;</a:t>
            </a:r>
            <a:r>
              <a:rPr lang="zh-CN" altLang="en-US" sz="2400" b="1" dirty="0" smtClean="0">
                <a:latin typeface="宋体" charset="-122"/>
              </a:rPr>
              <a:t>形式参数表</a:t>
            </a:r>
            <a:r>
              <a:rPr lang="en-US" altLang="zh-CN" sz="2400" b="1" dirty="0" smtClean="0">
                <a:latin typeface="Courier New" pitchFamily="49" charset="0"/>
                <a:cs typeface="Courier New" pitchFamily="49" charset="0"/>
              </a:rPr>
              <a:t>&gt;) &lt;</a:t>
            </a:r>
            <a:r>
              <a:rPr lang="zh-CN" altLang="en-US" sz="2400" b="1" dirty="0" smtClean="0">
                <a:latin typeface="宋体" charset="-122"/>
              </a:rPr>
              <a:t>函数体</a:t>
            </a:r>
            <a:r>
              <a:rPr lang="en-US" altLang="zh-CN" sz="2400" b="1" dirty="0" smtClean="0">
                <a:latin typeface="Courier New" pitchFamily="49" charset="0"/>
                <a:cs typeface="Courier New" pitchFamily="49" charset="0"/>
              </a:rPr>
              <a:t>&gt;</a:t>
            </a:r>
          </a:p>
          <a:p>
            <a:pPr lvl="1" eaLnBrk="1" hangingPunct="1">
              <a:lnSpc>
                <a:spcPct val="150000"/>
              </a:lnSpc>
              <a:defRPr/>
            </a:pPr>
            <a:r>
              <a:rPr lang="en-US" altLang="zh-CN" sz="2400" dirty="0" smtClean="0">
                <a:solidFill>
                  <a:schemeClr val="folHlink"/>
                </a:solidFill>
              </a:rPr>
              <a:t>&lt;</a:t>
            </a:r>
            <a:r>
              <a:rPr lang="zh-CN" altLang="en-US" sz="2400" dirty="0" smtClean="0">
                <a:solidFill>
                  <a:schemeClr val="folHlink"/>
                </a:solidFill>
              </a:rPr>
              <a:t>返回值类型</a:t>
            </a:r>
            <a:r>
              <a:rPr lang="en-US" altLang="zh-CN" sz="2400" dirty="0" smtClean="0">
                <a:solidFill>
                  <a:schemeClr val="folHlink"/>
                </a:solidFill>
              </a:rPr>
              <a:t>&gt;</a:t>
            </a:r>
            <a:r>
              <a:rPr lang="zh-CN" altLang="en-US" sz="2400" dirty="0" smtClean="0"/>
              <a:t>描述了函数返回值的类型，</a:t>
            </a:r>
          </a:p>
          <a:p>
            <a:pPr lvl="2" eaLnBrk="1" hangingPunct="1">
              <a:lnSpc>
                <a:spcPct val="110000"/>
              </a:lnSpc>
              <a:defRPr/>
            </a:pPr>
            <a:r>
              <a:rPr lang="zh-CN" altLang="en-US" sz="2000" dirty="0" smtClean="0"/>
              <a:t>可以为任意的</a:t>
            </a:r>
            <a:r>
              <a:rPr lang="en-US" altLang="zh-CN" sz="2000" dirty="0" smtClean="0"/>
              <a:t>C++</a:t>
            </a:r>
            <a:r>
              <a:rPr lang="zh-CN" altLang="en-US" sz="2000" dirty="0" smtClean="0"/>
              <a:t>数据类型。</a:t>
            </a:r>
          </a:p>
          <a:p>
            <a:pPr lvl="2" eaLnBrk="1" hangingPunct="1">
              <a:lnSpc>
                <a:spcPct val="110000"/>
              </a:lnSpc>
              <a:defRPr/>
            </a:pPr>
            <a:r>
              <a:rPr lang="zh-CN" altLang="en-US" sz="2000" dirty="0" smtClean="0"/>
              <a:t>当返回值类型为</a:t>
            </a:r>
            <a:r>
              <a:rPr lang="en-US" altLang="zh-CN" sz="2000" dirty="0" smtClean="0"/>
              <a:t>void</a:t>
            </a:r>
            <a:r>
              <a:rPr lang="zh-CN" altLang="en-US" sz="2000" dirty="0" smtClean="0"/>
              <a:t>时，它表示函数没有返回值。</a:t>
            </a:r>
          </a:p>
          <a:p>
            <a:pPr lvl="1" eaLnBrk="1" hangingPunct="1">
              <a:lnSpc>
                <a:spcPct val="110000"/>
              </a:lnSpc>
              <a:defRPr/>
            </a:pPr>
            <a:r>
              <a:rPr lang="en-US" altLang="zh-CN" sz="2400" dirty="0" smtClean="0">
                <a:solidFill>
                  <a:schemeClr val="folHlink"/>
                </a:solidFill>
              </a:rPr>
              <a:t>&lt;</a:t>
            </a:r>
            <a:r>
              <a:rPr lang="zh-CN" altLang="en-US" sz="2400" dirty="0" smtClean="0">
                <a:solidFill>
                  <a:schemeClr val="folHlink"/>
                </a:solidFill>
              </a:rPr>
              <a:t>函数名</a:t>
            </a:r>
            <a:r>
              <a:rPr lang="en-US" altLang="zh-CN" sz="2400" dirty="0" smtClean="0">
                <a:solidFill>
                  <a:schemeClr val="folHlink"/>
                </a:solidFill>
              </a:rPr>
              <a:t>&gt;</a:t>
            </a:r>
            <a:r>
              <a:rPr lang="zh-CN" altLang="en-US" sz="2400" dirty="0" smtClean="0"/>
              <a:t>用于标识函数的名字，用标识符表示。</a:t>
            </a:r>
          </a:p>
          <a:p>
            <a:pPr lvl="1" eaLnBrk="1" hangingPunct="1">
              <a:defRPr/>
            </a:pPr>
            <a:r>
              <a:rPr lang="zh-CN" altLang="zh-CN" sz="2400" dirty="0" smtClean="0">
                <a:solidFill>
                  <a:schemeClr val="folHlink"/>
                </a:solidFill>
              </a:rPr>
              <a:t>&lt;形式参数表&gt;</a:t>
            </a:r>
            <a:r>
              <a:rPr lang="zh-CN" altLang="zh-CN" sz="2400" dirty="0" smtClean="0"/>
              <a:t>描述函数的形式参数，由零个、一个或多个形参说明（用逗号隔开）构成，形参说明的格式为：</a:t>
            </a:r>
          </a:p>
          <a:p>
            <a:pPr lvl="2" eaLnBrk="1" hangingPunct="1">
              <a:lnSpc>
                <a:spcPct val="150000"/>
              </a:lnSpc>
              <a:buFont typeface="Wingdings" pitchFamily="2" charset="2"/>
              <a:buNone/>
              <a:defRPr/>
            </a:pPr>
            <a:r>
              <a:rPr lang="zh-CN" altLang="en-US" sz="2000" dirty="0" smtClean="0"/>
              <a:t>		</a:t>
            </a:r>
            <a:r>
              <a:rPr lang="zh-CN" altLang="zh-CN" b="1" dirty="0" smtClean="0"/>
              <a:t>&lt;类型&gt; &lt;形参名&gt;</a:t>
            </a:r>
          </a:p>
        </p:txBody>
      </p:sp>
    </p:spTree>
    <p:extLst>
      <p:ext uri="{BB962C8B-B14F-4D97-AF65-F5344CB8AC3E}">
        <p14:creationId xmlns:p14="http://schemas.microsoft.com/office/powerpoint/2010/main" val="749783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5" name="Rectangle 3"/>
          <p:cNvSpPr>
            <a:spLocks noGrp="1" noChangeArrowheads="1"/>
          </p:cNvSpPr>
          <p:nvPr>
            <p:ph type="body" idx="1"/>
          </p:nvPr>
        </p:nvSpPr>
        <p:spPr>
          <a:xfrm>
            <a:off x="323850" y="909463"/>
            <a:ext cx="8424863" cy="5903913"/>
          </a:xfrm>
        </p:spPr>
        <p:txBody>
          <a:bodyPr/>
          <a:lstStyle/>
          <a:p>
            <a:pPr lvl="1" algn="just" eaLnBrk="1" hangingPunct="1">
              <a:defRPr/>
            </a:pPr>
            <a:r>
              <a:rPr lang="en-US" altLang="zh-CN" dirty="0" smtClean="0">
                <a:solidFill>
                  <a:schemeClr val="folHlink"/>
                </a:solidFill>
                <a:latin typeface="Courier New" pitchFamily="49" charset="0"/>
              </a:rPr>
              <a:t>&lt;</a:t>
            </a:r>
            <a:r>
              <a:rPr lang="zh-CN" altLang="en-US" dirty="0" smtClean="0">
                <a:solidFill>
                  <a:schemeClr val="folHlink"/>
                </a:solidFill>
              </a:rPr>
              <a:t>函数体</a:t>
            </a:r>
            <a:r>
              <a:rPr lang="en-US" altLang="zh-CN" dirty="0" smtClean="0">
                <a:solidFill>
                  <a:schemeClr val="folHlink"/>
                </a:solidFill>
                <a:latin typeface="Courier New" pitchFamily="49" charset="0"/>
              </a:rPr>
              <a:t>&gt;</a:t>
            </a:r>
            <a:r>
              <a:rPr lang="en-US" altLang="zh-CN" b="1" dirty="0" smtClean="0">
                <a:latin typeface="Courier New" pitchFamily="49" charset="0"/>
              </a:rPr>
              <a:t> </a:t>
            </a:r>
            <a:r>
              <a:rPr lang="zh-CN" altLang="en-US" dirty="0" smtClean="0"/>
              <a:t>为一个</a:t>
            </a:r>
            <a:r>
              <a:rPr lang="en-US" altLang="zh-CN" dirty="0" smtClean="0">
                <a:latin typeface="Courier New" pitchFamily="49" charset="0"/>
              </a:rPr>
              <a:t>&lt;</a:t>
            </a:r>
            <a:r>
              <a:rPr lang="zh-CN" altLang="en-US" dirty="0" smtClean="0"/>
              <a:t>复合语句</a:t>
            </a:r>
            <a:r>
              <a:rPr lang="en-US" altLang="zh-CN" dirty="0" smtClean="0">
                <a:latin typeface="Courier New" pitchFamily="49" charset="0"/>
              </a:rPr>
              <a:t>&gt;</a:t>
            </a:r>
            <a:r>
              <a:rPr lang="zh-CN" altLang="en-US" dirty="0" smtClean="0"/>
              <a:t>，用于实现相应函数的功能。</a:t>
            </a:r>
          </a:p>
          <a:p>
            <a:pPr lvl="2" algn="just" eaLnBrk="1" hangingPunct="1">
              <a:defRPr/>
            </a:pPr>
            <a:r>
              <a:rPr lang="zh-CN" altLang="en-US" dirty="0" smtClean="0"/>
              <a:t>函数体内可以包含</a:t>
            </a:r>
            <a:r>
              <a:rPr lang="en-US" altLang="zh-CN" dirty="0" smtClean="0">
                <a:solidFill>
                  <a:schemeClr val="folHlink"/>
                </a:solidFill>
              </a:rPr>
              <a:t>return</a:t>
            </a:r>
            <a:r>
              <a:rPr lang="zh-CN" altLang="en-US" dirty="0" smtClean="0"/>
              <a:t>语句，格式为：</a:t>
            </a:r>
          </a:p>
          <a:p>
            <a:pPr lvl="3" algn="just" eaLnBrk="1" hangingPunct="1">
              <a:defRPr/>
            </a:pPr>
            <a:r>
              <a:rPr lang="en-US" altLang="zh-CN" dirty="0" smtClean="0"/>
              <a:t>return</a:t>
            </a:r>
            <a:r>
              <a:rPr lang="en-US" altLang="zh-CN" dirty="0" smtClean="0">
                <a:latin typeface="Courier New" pitchFamily="49" charset="0"/>
              </a:rPr>
              <a:t> &lt;</a:t>
            </a:r>
            <a:r>
              <a:rPr lang="zh-CN" altLang="en-US" dirty="0" smtClean="0">
                <a:latin typeface="宋体" charset="-122"/>
              </a:rPr>
              <a:t>表达式</a:t>
            </a:r>
            <a:r>
              <a:rPr lang="en-US" altLang="zh-CN" dirty="0" smtClean="0">
                <a:latin typeface="Courier New" pitchFamily="49" charset="0"/>
              </a:rPr>
              <a:t>&gt;; </a:t>
            </a:r>
          </a:p>
          <a:p>
            <a:pPr lvl="3" algn="just" eaLnBrk="1" hangingPunct="1">
              <a:defRPr/>
            </a:pPr>
            <a:r>
              <a:rPr lang="en-US" altLang="zh-CN" dirty="0" smtClean="0"/>
              <a:t>return; //</a:t>
            </a:r>
            <a:r>
              <a:rPr lang="zh-CN" altLang="en-US" dirty="0" smtClean="0"/>
              <a:t>返回值类型为</a:t>
            </a:r>
            <a:r>
              <a:rPr lang="en-US" altLang="zh-CN" dirty="0" smtClean="0"/>
              <a:t>void</a:t>
            </a:r>
          </a:p>
          <a:p>
            <a:pPr lvl="2" algn="just" eaLnBrk="1" hangingPunct="1">
              <a:defRPr/>
            </a:pPr>
            <a:r>
              <a:rPr lang="zh-CN" altLang="en-US" dirty="0" smtClean="0"/>
              <a:t>当函数体执行到</a:t>
            </a:r>
            <a:r>
              <a:rPr lang="en-US" altLang="zh-CN" dirty="0" smtClean="0"/>
              <a:t>return</a:t>
            </a:r>
            <a:r>
              <a:rPr lang="zh-CN" altLang="en-US" dirty="0" smtClean="0"/>
              <a:t>语句时，函数立即返回到调用者。如果有返回值，则把返回值带回给调用者。</a:t>
            </a:r>
          </a:p>
          <a:p>
            <a:pPr lvl="2" algn="just" eaLnBrk="1" hangingPunct="1">
              <a:defRPr/>
            </a:pPr>
            <a:r>
              <a:rPr lang="zh-CN" altLang="en-US" dirty="0" smtClean="0"/>
              <a:t>如果</a:t>
            </a:r>
            <a:r>
              <a:rPr lang="en-US" altLang="zh-CN" dirty="0" smtClean="0"/>
              <a:t>return</a:t>
            </a:r>
            <a:r>
              <a:rPr lang="zh-CN" altLang="en-US" dirty="0" smtClean="0"/>
              <a:t>中的</a:t>
            </a:r>
            <a:r>
              <a:rPr lang="en-US" altLang="zh-CN" dirty="0" smtClean="0"/>
              <a:t>&lt;</a:t>
            </a:r>
            <a:r>
              <a:rPr lang="zh-CN" altLang="en-US" dirty="0" smtClean="0"/>
              <a:t>表达式</a:t>
            </a:r>
            <a:r>
              <a:rPr lang="en-US" altLang="zh-CN" dirty="0" smtClean="0"/>
              <a:t>&gt;</a:t>
            </a:r>
            <a:r>
              <a:rPr lang="zh-CN" altLang="en-US" dirty="0" smtClean="0"/>
              <a:t>的类型与函数</a:t>
            </a:r>
            <a:r>
              <a:rPr lang="en-US" altLang="zh-CN" dirty="0" smtClean="0"/>
              <a:t>&lt;</a:t>
            </a:r>
            <a:r>
              <a:rPr lang="zh-CN" altLang="en-US" dirty="0" smtClean="0"/>
              <a:t>返回值类型</a:t>
            </a:r>
            <a:r>
              <a:rPr lang="en-US" altLang="zh-CN" dirty="0" smtClean="0"/>
              <a:t>&gt; </a:t>
            </a:r>
            <a:r>
              <a:rPr lang="zh-CN" altLang="en-US" dirty="0" smtClean="0"/>
              <a:t>不一致，则进行隐式类型转换，基本原则为：把</a:t>
            </a:r>
            <a:r>
              <a:rPr lang="en-US" altLang="zh-CN" dirty="0" smtClean="0"/>
              <a:t>&lt;</a:t>
            </a:r>
            <a:r>
              <a:rPr lang="zh-CN" altLang="en-US" dirty="0" smtClean="0"/>
              <a:t>表达式</a:t>
            </a:r>
            <a:r>
              <a:rPr lang="en-US" altLang="zh-CN" dirty="0" smtClean="0"/>
              <a:t>&gt;</a:t>
            </a:r>
            <a:r>
              <a:rPr lang="zh-CN" altLang="en-US" dirty="0" smtClean="0"/>
              <a:t>转成</a:t>
            </a:r>
            <a:r>
              <a:rPr lang="en-US" altLang="zh-CN" dirty="0" smtClean="0"/>
              <a:t>&lt;</a:t>
            </a:r>
            <a:r>
              <a:rPr lang="zh-CN" altLang="en-US" dirty="0" smtClean="0"/>
              <a:t>返回值类型</a:t>
            </a:r>
            <a:r>
              <a:rPr lang="en-US" altLang="zh-CN" dirty="0" smtClean="0"/>
              <a:t>&gt; </a:t>
            </a:r>
            <a:r>
              <a:rPr lang="zh-CN" altLang="en-US" dirty="0" smtClean="0"/>
              <a:t>。</a:t>
            </a:r>
          </a:p>
          <a:p>
            <a:pPr lvl="2" algn="just" eaLnBrk="1" hangingPunct="1">
              <a:defRPr/>
            </a:pPr>
            <a:r>
              <a:rPr lang="zh-CN" altLang="en-US" dirty="0" smtClean="0"/>
              <a:t>对于返回值类型为</a:t>
            </a:r>
            <a:r>
              <a:rPr lang="en-US" altLang="zh-CN" dirty="0" smtClean="0"/>
              <a:t>void</a:t>
            </a:r>
            <a:r>
              <a:rPr lang="zh-CN" altLang="en-US" dirty="0" smtClean="0"/>
              <a:t>的函数，函数体中也可以没有</a:t>
            </a:r>
            <a:r>
              <a:rPr lang="en-US" altLang="zh-CN" dirty="0" smtClean="0"/>
              <a:t>return</a:t>
            </a:r>
            <a:r>
              <a:rPr lang="zh-CN" altLang="en-US" dirty="0" smtClean="0"/>
              <a:t>语句，执行完最后一个语句返回。</a:t>
            </a:r>
            <a:endParaRPr lang="zh-CN" altLang="en-US" b="1" dirty="0" smtClean="0">
              <a:latin typeface="Courier New" pitchFamily="49" charset="0"/>
            </a:endParaRPr>
          </a:p>
          <a:p>
            <a:pPr lvl="2" algn="just" eaLnBrk="1" hangingPunct="1">
              <a:defRPr/>
            </a:pPr>
            <a:r>
              <a:rPr lang="zh-CN" altLang="en-US" dirty="0" smtClean="0">
                <a:solidFill>
                  <a:srgbClr val="FFC000"/>
                </a:solidFill>
                <a:latin typeface="Courier New" pitchFamily="49" charset="0"/>
              </a:rPr>
              <a:t>注意：在函数体中不能用</a:t>
            </a:r>
            <a:r>
              <a:rPr lang="en-US" altLang="zh-CN" dirty="0" err="1" smtClean="0">
                <a:solidFill>
                  <a:srgbClr val="FFC000"/>
                </a:solidFill>
                <a:latin typeface="Courier New" pitchFamily="49" charset="0"/>
              </a:rPr>
              <a:t>goto</a:t>
            </a:r>
            <a:r>
              <a:rPr lang="zh-CN" altLang="en-US" dirty="0" smtClean="0">
                <a:solidFill>
                  <a:srgbClr val="FFC000"/>
                </a:solidFill>
                <a:latin typeface="Courier New" pitchFamily="49" charset="0"/>
              </a:rPr>
              <a:t>语句转出函数体。</a:t>
            </a:r>
            <a:endParaRPr lang="zh-CN" altLang="en-US" dirty="0" smtClean="0">
              <a:solidFill>
                <a:srgbClr val="FFC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90600" marR="0" indent="-533400" algn="l" defTabSz="914400" rtl="0" eaLnBrk="1" fontAlgn="base" latinLnBrk="0" hangingPunct="1">
          <a:lnSpc>
            <a:spcPct val="100000"/>
          </a:lnSpc>
          <a:spcBef>
            <a:spcPct val="20000"/>
          </a:spcBef>
          <a:spcAft>
            <a:spcPct val="0"/>
          </a:spcAft>
          <a:buClr>
            <a:schemeClr val="tx1"/>
          </a:buClr>
          <a:buSzTx/>
          <a:buFontTx/>
          <a:buNone/>
          <a:tabLst/>
          <a:defRPr kumimoji="0" lang="zh-CN" altLang="en-US" sz="2400" b="1" i="0" u="none" strike="noStrike" cap="none" normalizeH="0" baseline="0" smtClean="0">
            <a:ln>
              <a:noFill/>
            </a:ln>
            <a:solidFill>
              <a:schemeClr val="folHlink"/>
            </a:solidFill>
            <a:effectLst>
              <a:outerShdw blurRad="38100" dist="38100" dir="2700000" algn="tl">
                <a:srgbClr val="000000">
                  <a:alpha val="43137"/>
                </a:srgbClr>
              </a:outerShdw>
            </a:effectLst>
            <a:latin typeface="Verdana" pitchFamily="34"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990600" marR="0" indent="-533400" algn="l" defTabSz="914400" rtl="0" eaLnBrk="1" fontAlgn="base" latinLnBrk="0" hangingPunct="1">
          <a:lnSpc>
            <a:spcPct val="100000"/>
          </a:lnSpc>
          <a:spcBef>
            <a:spcPct val="20000"/>
          </a:spcBef>
          <a:spcAft>
            <a:spcPct val="0"/>
          </a:spcAft>
          <a:buClr>
            <a:schemeClr val="tx1"/>
          </a:buClr>
          <a:buSzTx/>
          <a:buFontTx/>
          <a:buNone/>
          <a:tabLst/>
          <a:defRPr kumimoji="0" lang="zh-CN" altLang="en-US" sz="2400" b="1" i="0" u="none" strike="noStrike" cap="none" normalizeH="0" baseline="0" smtClean="0">
            <a:ln>
              <a:noFill/>
            </a:ln>
            <a:solidFill>
              <a:schemeClr val="folHlink"/>
            </a:solidFill>
            <a:effectLst>
              <a:outerShdw blurRad="38100" dist="38100" dir="2700000" algn="tl">
                <a:srgbClr val="000000">
                  <a:alpha val="43137"/>
                </a:srgbClr>
              </a:outerShdw>
            </a:effectLst>
            <a:latin typeface="Verdana" pitchFamily="34" charset="0"/>
            <a:ea typeface="宋体" charset="-122"/>
          </a:defRPr>
        </a:defPPr>
      </a:lstStyle>
    </a:lnDef>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18498</TotalTime>
  <Words>2967</Words>
  <Application>Microsoft Office PowerPoint</Application>
  <PresentationFormat>全屏显示(4:3)</PresentationFormat>
  <Paragraphs>450</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Globe</vt:lpstr>
      <vt:lpstr>五、过程（功能）抽象 －－函数</vt:lpstr>
      <vt:lpstr>主要内容</vt:lpstr>
      <vt:lpstr>基于过程抽象的程序设计 </vt:lpstr>
      <vt:lpstr>PowerPoint 演示文稿</vt:lpstr>
      <vt:lpstr>子程序</vt:lpstr>
      <vt:lpstr>子程序之间的数据传递</vt:lpstr>
      <vt:lpstr>C++函数</vt:lpstr>
      <vt:lpstr>函数的定义</vt:lpstr>
      <vt:lpstr>PowerPoint 演示文稿</vt:lpstr>
      <vt:lpstr>函数定义的例子</vt:lpstr>
      <vt:lpstr>函数main</vt:lpstr>
      <vt:lpstr>函数的调用 </vt:lpstr>
      <vt:lpstr>函数调用的例子</vt:lpstr>
      <vt:lpstr>PowerPoint 演示文稿</vt:lpstr>
      <vt:lpstr>函数调用的执行过程</vt:lpstr>
      <vt:lpstr>函数的参数传递 </vt:lpstr>
      <vt:lpstr>值传递</vt:lpstr>
      <vt:lpstr>值参数传递的例子</vt:lpstr>
      <vt:lpstr>PowerPoint 演示文稿</vt:lpstr>
      <vt:lpstr>PowerPoint 演示文稿</vt:lpstr>
      <vt:lpstr>函数声明</vt:lpstr>
      <vt:lpstr>PowerPoint 演示文稿</vt:lpstr>
      <vt:lpstr>例：用函数实现求小于n的所有素数 （每输出6个素数换一行）</vt:lpstr>
      <vt:lpstr>PowerPoint 演示文稿</vt:lpstr>
      <vt:lpstr>PowerPoint 演示文稿</vt:lpstr>
      <vt:lpstr>局部变量和全局变量</vt:lpstr>
      <vt:lpstr>PowerPoint 演示文稿</vt:lpstr>
      <vt:lpstr>局部变量--封装与信息隐藏</vt:lpstr>
      <vt:lpstr>PowerPoint 演示文稿</vt:lpstr>
      <vt:lpstr>全局变量--信息共享</vt:lpstr>
      <vt:lpstr>全局变量的声明 </vt:lpstr>
      <vt:lpstr>PowerPoint 演示文稿</vt:lpstr>
      <vt:lpstr>全局变量定义与声明的区别</vt:lpstr>
      <vt:lpstr>函数的副作用</vt:lpstr>
      <vt:lpstr>PowerPoint 演示文稿</vt:lpstr>
      <vt:lpstr>C++程序的多模块结构 </vt:lpstr>
      <vt:lpstr>C++模块的构成</vt:lpstr>
      <vt:lpstr>文件包含命令#include</vt:lpstr>
      <vt:lpstr>PowerPoint 演示文稿</vt:lpstr>
      <vt:lpstr>PowerPoint 演示文稿</vt:lpstr>
      <vt:lpstr>C++标准库函数</vt:lpstr>
      <vt:lpstr>PowerPoint 演示文稿</vt:lpstr>
      <vt:lpstr>PowerPoint 演示文稿</vt:lpstr>
      <vt:lpstr>PowerPoint 演示文稿</vt:lpstr>
      <vt:lpstr>PowerPoint 演示文稿</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过程抽象——函数</dc:title>
  <dc:creator>Chen Jiajun</dc:creator>
  <cp:lastModifiedBy>Chen Jiajun</cp:lastModifiedBy>
  <cp:revision>393</cp:revision>
  <dcterms:created xsi:type="dcterms:W3CDTF">2004-12-03T07:35:09Z</dcterms:created>
  <dcterms:modified xsi:type="dcterms:W3CDTF">2018-10-17T09:25:29Z</dcterms:modified>
</cp:coreProperties>
</file>